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6" r:id="rId7"/>
    <p:sldId id="262" r:id="rId8"/>
    <p:sldId id="264" r:id="rId9"/>
    <p:sldId id="263" r:id="rId10"/>
    <p:sldId id="267" r:id="rId11"/>
    <p:sldId id="265" r:id="rId1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59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8"/>
        <p:cNvGrpSpPr/>
        <p:nvPr/>
      </p:nvGrpSpPr>
      <p:grpSpPr>
        <a:xfrm>
          <a:off x="0" y="0"/>
          <a:ext cx="0" cy="0"/>
          <a:chOff x="0" y="0"/>
          <a:chExt cx="0" cy="0"/>
        </a:xfrm>
      </p:grpSpPr>
      <p:sp>
        <p:nvSpPr>
          <p:cNvPr id="9" name="Google Shape;9;p15"/>
          <p:cNvSpPr txBox="1">
            <a:spLocks noGrp="1"/>
          </p:cNvSpPr>
          <p:nvPr>
            <p:ph type="subTitle" idx="1"/>
          </p:nvPr>
        </p:nvSpPr>
        <p:spPr>
          <a:xfrm>
            <a:off x="436701" y="4685632"/>
            <a:ext cx="5659299" cy="1247274"/>
          </a:xfrm>
          <a:prstGeom prst="rect">
            <a:avLst/>
          </a:prstGeom>
          <a:noFill/>
          <a:ln>
            <a:noFill/>
          </a:ln>
        </p:spPr>
        <p:txBody>
          <a:bodyPr spcFirstLastPara="1" wrap="square" lIns="91425" tIns="45700" rIns="91425" bIns="45700" anchor="t" anchorCtr="0">
            <a:normAutofit/>
          </a:bodyPr>
          <a:lstStyle>
            <a:lvl1pPr lvl="0" algn="l">
              <a:spcBef>
                <a:spcPts val="640"/>
              </a:spcBef>
              <a:spcAft>
                <a:spcPts val="0"/>
              </a:spcAft>
              <a:buSzPts val="3200"/>
              <a:buNone/>
              <a:defRPr>
                <a:solidFill>
                  <a:srgbClr val="206EB5"/>
                </a:solidFill>
              </a:defRPr>
            </a:lvl1pPr>
            <a:lvl2pPr lvl="1" algn="ctr">
              <a:spcBef>
                <a:spcPts val="560"/>
              </a:spcBef>
              <a:spcAft>
                <a:spcPts val="0"/>
              </a:spcAft>
              <a:buSzPts val="2800"/>
              <a:buNone/>
              <a:defRPr>
                <a:solidFill>
                  <a:srgbClr val="888888"/>
                </a:solidFill>
              </a:defRPr>
            </a:lvl2pPr>
            <a:lvl3pPr lvl="2" algn="ctr">
              <a:spcBef>
                <a:spcPts val="480"/>
              </a:spcBef>
              <a:spcAft>
                <a:spcPts val="0"/>
              </a:spcAft>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r>
              <a:rPr lang="en-US"/>
              <a:t>Click to edit Master subtitle style</a:t>
            </a:r>
            <a:endParaRPr/>
          </a:p>
        </p:txBody>
      </p:sp>
      <p:sp>
        <p:nvSpPr>
          <p:cNvPr id="10" name="Google Shape;10;p15"/>
          <p:cNvSpPr txBox="1">
            <a:spLocks noGrp="1"/>
          </p:cNvSpPr>
          <p:nvPr>
            <p:ph type="ctrTitle"/>
          </p:nvPr>
        </p:nvSpPr>
        <p:spPr>
          <a:xfrm>
            <a:off x="436701" y="2710281"/>
            <a:ext cx="5659299" cy="1888456"/>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rgbClr val="C33026"/>
              </a:buClr>
              <a:buSzPts val="4000"/>
              <a:buFont typeface="Calibri"/>
              <a:buNone/>
              <a:defRPr b="1">
                <a:solidFill>
                  <a:srgbClr val="C330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pic>
        <p:nvPicPr>
          <p:cNvPr id="11" name="Google Shape;11;p15"/>
          <p:cNvPicPr preferRelativeResize="0"/>
          <p:nvPr/>
        </p:nvPicPr>
        <p:blipFill rotWithShape="1">
          <a:blip r:embed="rId2">
            <a:alphaModFix/>
          </a:blip>
          <a:srcRect/>
          <a:stretch/>
        </p:blipFill>
        <p:spPr>
          <a:xfrm>
            <a:off x="1421272" y="148850"/>
            <a:ext cx="3137457" cy="2353093"/>
          </a:xfrm>
          <a:prstGeom prst="rect">
            <a:avLst/>
          </a:prstGeom>
          <a:noFill/>
          <a:ln>
            <a:noFill/>
          </a:ln>
        </p:spPr>
      </p:pic>
    </p:spTree>
    <p:extLst>
      <p:ext uri="{BB962C8B-B14F-4D97-AF65-F5344CB8AC3E}">
        <p14:creationId xmlns:p14="http://schemas.microsoft.com/office/powerpoint/2010/main" val="2221205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12"/>
        <p:cNvGrpSpPr/>
        <p:nvPr/>
      </p:nvGrpSpPr>
      <p:grpSpPr>
        <a:xfrm>
          <a:off x="0" y="0"/>
          <a:ext cx="0" cy="0"/>
          <a:chOff x="0" y="0"/>
          <a:chExt cx="0" cy="0"/>
        </a:xfrm>
      </p:grpSpPr>
      <p:sp>
        <p:nvSpPr>
          <p:cNvPr id="13" name="Google Shape;13;p16"/>
          <p:cNvSpPr/>
          <p:nvPr/>
        </p:nvSpPr>
        <p:spPr>
          <a:xfrm>
            <a:off x="0" y="1"/>
            <a:ext cx="12151525" cy="1300163"/>
          </a:xfrm>
          <a:prstGeom prst="rect">
            <a:avLst/>
          </a:prstGeom>
          <a:solidFill>
            <a:srgbClr val="206EB5"/>
          </a:solidFill>
          <a:ln w="9525" cap="flat" cmpd="sng">
            <a:solidFill>
              <a:srgbClr val="206EB5"/>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4" name="Google Shape;14;p16"/>
          <p:cNvSpPr txBox="1">
            <a:spLocks noGrp="1"/>
          </p:cNvSpPr>
          <p:nvPr>
            <p:ph type="title"/>
          </p:nvPr>
        </p:nvSpPr>
        <p:spPr>
          <a:xfrm>
            <a:off x="-66674" y="1"/>
            <a:ext cx="12147665" cy="1300163"/>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lt1"/>
              </a:buClr>
              <a:buSzPts val="4000"/>
              <a:buFont typeface="Calibri"/>
              <a:buNone/>
              <a:defRPr sz="40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5" name="Google Shape;15;p16"/>
          <p:cNvSpPr txBox="1">
            <a:spLocks noGrp="1"/>
          </p:cNvSpPr>
          <p:nvPr>
            <p:ph type="body" idx="1"/>
          </p:nvPr>
        </p:nvSpPr>
        <p:spPr>
          <a:xfrm>
            <a:off x="609600" y="1828800"/>
            <a:ext cx="10972800" cy="3999832"/>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rgbClr val="C33026"/>
              </a:buClr>
              <a:buSzPts val="3200"/>
              <a:buChar char="•"/>
              <a:defRPr b="0"/>
            </a:lvl1pPr>
            <a:lvl2pPr marL="914400" lvl="1" indent="-406400" algn="l">
              <a:spcBef>
                <a:spcPts val="560"/>
              </a:spcBef>
              <a:spcAft>
                <a:spcPts val="0"/>
              </a:spcAft>
              <a:buSzPts val="2800"/>
              <a:buChar char="–"/>
              <a:defRPr b="0"/>
            </a:lvl2pPr>
            <a:lvl3pPr marL="1371600" lvl="2" indent="-381000" algn="l">
              <a:spcBef>
                <a:spcPts val="480"/>
              </a:spcBef>
              <a:spcAft>
                <a:spcPts val="0"/>
              </a:spcAft>
              <a:buClr>
                <a:srgbClr val="004987"/>
              </a:buClr>
              <a:buSzPts val="24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pPr lvl="0"/>
            <a:r>
              <a:rPr lang="en-US"/>
              <a:t>Click to edit Master text styles</a:t>
            </a:r>
          </a:p>
        </p:txBody>
      </p:sp>
      <p:sp>
        <p:nvSpPr>
          <p:cNvPr id="16" name="Google Shape;16;p16"/>
          <p:cNvSpPr txBox="1"/>
          <p:nvPr/>
        </p:nvSpPr>
        <p:spPr>
          <a:xfrm>
            <a:off x="11582400" y="109455"/>
            <a:ext cx="498593" cy="365125"/>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fld id="{00000000-1234-1234-1234-123412341234}" type="slidenum">
              <a:rPr lang="en-GB" sz="1400" b="1" i="0" u="none" strike="noStrike" cap="none">
                <a:solidFill>
                  <a:schemeClr val="dk1"/>
                </a:solidFill>
                <a:latin typeface="Calibri"/>
                <a:ea typeface="Calibri"/>
                <a:cs typeface="Calibri"/>
                <a:sym typeface="Calibri"/>
              </a:rPr>
              <a:pPr marL="0" marR="0" lvl="0" indent="0" algn="r" rtl="0">
                <a:spcBef>
                  <a:spcPts val="0"/>
                </a:spcBef>
                <a:spcAft>
                  <a:spcPts val="0"/>
                </a:spcAft>
                <a:buNone/>
              </a:pPr>
              <a:t>‹#›</a:t>
            </a:fld>
            <a:endParaRPr sz="1400" b="1" i="0" u="none" strike="noStrike" cap="none">
              <a:solidFill>
                <a:schemeClr val="dk1"/>
              </a:solidFill>
              <a:latin typeface="Calibri"/>
              <a:ea typeface="Calibri"/>
              <a:cs typeface="Calibri"/>
              <a:sym typeface="Calibri"/>
            </a:endParaRPr>
          </a:p>
        </p:txBody>
      </p:sp>
      <p:pic>
        <p:nvPicPr>
          <p:cNvPr id="17" name="Google Shape;17;p16"/>
          <p:cNvPicPr preferRelativeResize="0"/>
          <p:nvPr/>
        </p:nvPicPr>
        <p:blipFill rotWithShape="1">
          <a:blip r:embed="rId2">
            <a:alphaModFix/>
          </a:blip>
          <a:srcRect/>
          <a:stretch/>
        </p:blipFill>
        <p:spPr>
          <a:xfrm>
            <a:off x="10858995" y="5828632"/>
            <a:ext cx="1292531" cy="969398"/>
          </a:xfrm>
          <a:prstGeom prst="rect">
            <a:avLst/>
          </a:prstGeom>
          <a:noFill/>
          <a:ln>
            <a:noFill/>
          </a:ln>
        </p:spPr>
      </p:pic>
    </p:spTree>
    <p:extLst>
      <p:ext uri="{BB962C8B-B14F-4D97-AF65-F5344CB8AC3E}">
        <p14:creationId xmlns:p14="http://schemas.microsoft.com/office/powerpoint/2010/main" val="315269777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4"/>
          <p:cNvSpPr txBox="1">
            <a:spLocks noGrp="1"/>
          </p:cNvSpPr>
          <p:nvPr>
            <p:ph type="title"/>
          </p:nvPr>
        </p:nvSpPr>
        <p:spPr>
          <a:xfrm>
            <a:off x="609601" y="274638"/>
            <a:ext cx="10905065" cy="861306"/>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rgbClr val="FFFFFF"/>
              </a:buClr>
              <a:buSzPts val="4000"/>
              <a:buFont typeface="Calibri"/>
              <a:buNone/>
              <a:defRPr sz="4000" b="1" i="0" u="none" strike="noStrike" cap="none">
                <a:solidFill>
                  <a:srgbClr val="FFFFFF"/>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4"/>
          <p:cNvSpPr txBox="1">
            <a:spLocks noGrp="1"/>
          </p:cNvSpPr>
          <p:nvPr>
            <p:ph type="body" idx="1"/>
          </p:nvPr>
        </p:nvSpPr>
        <p:spPr>
          <a:xfrm>
            <a:off x="609600" y="1381478"/>
            <a:ext cx="109728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rgbClr val="C33026"/>
              </a:buClr>
              <a:buSzPts val="3200"/>
              <a:buFont typeface="Arial"/>
              <a:buChar char="•"/>
              <a:defRPr sz="3200" b="1"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rgbClr val="009DDC"/>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rgbClr val="004987"/>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Tree>
    <p:extLst>
      <p:ext uri="{BB962C8B-B14F-4D97-AF65-F5344CB8AC3E}">
        <p14:creationId xmlns:p14="http://schemas.microsoft.com/office/powerpoint/2010/main" val="499615492"/>
      </p:ext>
    </p:extLst>
  </p:cSld>
  <p:clrMap bg1="lt1" tx1="dk1" bg2="dk2" tx2="lt2" accent1="accent1" accent2="accent2" accent3="accent3" accent4="accent4" accent5="accent5" accent6="accent6" hlink="hlink" folHlink="folHlink"/>
  <p:sldLayoutIdLst>
    <p:sldLayoutId id="2147483661" r:id="rId1"/>
    <p:sldLayoutId id="2147483662" r:id="rId2"/>
  </p:sldLayoutIdLst>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docs.google.com/forms/d/e/1FAIpQLSelqrxjgzEK2U6oC0g5WGXx7N9Wxqa7Z8RbtNV1dfnj9Z852A/viewform"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toolness.github.io/piads-prototyp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EF3D3C-1E61-43C1-8BC0-45D67462CE01}"/>
              </a:ext>
            </a:extLst>
          </p:cNvPr>
          <p:cNvSpPr>
            <a:spLocks noGrp="1"/>
          </p:cNvSpPr>
          <p:nvPr>
            <p:ph type="ctrTitle"/>
          </p:nvPr>
        </p:nvSpPr>
        <p:spPr>
          <a:xfrm>
            <a:off x="4277181" y="3108959"/>
            <a:ext cx="5659299" cy="915011"/>
          </a:xfrm>
        </p:spPr>
        <p:txBody>
          <a:bodyPr/>
          <a:lstStyle/>
          <a:p>
            <a:r>
              <a:rPr lang="en-GB" dirty="0"/>
              <a:t>Introducing PIADS	</a:t>
            </a:r>
          </a:p>
        </p:txBody>
      </p:sp>
    </p:spTree>
    <p:extLst>
      <p:ext uri="{BB962C8B-B14F-4D97-AF65-F5344CB8AC3E}">
        <p14:creationId xmlns:p14="http://schemas.microsoft.com/office/powerpoint/2010/main" val="14862896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7CC56-BC49-49C5-BDFE-088F0284694B}"/>
              </a:ext>
            </a:extLst>
          </p:cNvPr>
          <p:cNvSpPr>
            <a:spLocks noGrp="1"/>
          </p:cNvSpPr>
          <p:nvPr>
            <p:ph type="title"/>
          </p:nvPr>
        </p:nvSpPr>
        <p:spPr/>
        <p:txBody>
          <a:bodyPr/>
          <a:lstStyle/>
          <a:p>
            <a:r>
              <a:rPr lang="en-GB" dirty="0" err="1"/>
              <a:t>cBoard</a:t>
            </a:r>
            <a:r>
              <a:rPr lang="en-GB" dirty="0"/>
              <a:t> PIADS online form </a:t>
            </a:r>
          </a:p>
        </p:txBody>
      </p:sp>
      <p:sp>
        <p:nvSpPr>
          <p:cNvPr id="3" name="Content Placeholder 2">
            <a:extLst>
              <a:ext uri="{FF2B5EF4-FFF2-40B4-BE49-F238E27FC236}">
                <a16:creationId xmlns:a16="http://schemas.microsoft.com/office/drawing/2014/main" id="{65D8BDEE-2A61-4061-BBBF-551641CC1A59}"/>
              </a:ext>
            </a:extLst>
          </p:cNvPr>
          <p:cNvSpPr>
            <a:spLocks noGrp="1"/>
          </p:cNvSpPr>
          <p:nvPr>
            <p:ph type="body" idx="1"/>
          </p:nvPr>
        </p:nvSpPr>
        <p:spPr/>
        <p:txBody>
          <a:bodyPr/>
          <a:lstStyle/>
          <a:p>
            <a:r>
              <a:rPr lang="en-GB" dirty="0"/>
              <a:t>This is the form you will complete to review and evaluate the impact of </a:t>
            </a:r>
            <a:r>
              <a:rPr lang="en-GB" dirty="0" err="1"/>
              <a:t>cBoard</a:t>
            </a:r>
            <a:r>
              <a:rPr lang="en-GB" dirty="0"/>
              <a:t> on a child.</a:t>
            </a:r>
          </a:p>
          <a:p>
            <a:r>
              <a:rPr lang="en-GB" dirty="0"/>
              <a:t>The first two pages are about you and background on the child</a:t>
            </a:r>
          </a:p>
          <a:p>
            <a:r>
              <a:rPr lang="en-GB" dirty="0"/>
              <a:t>Then you complete the 26 questions</a:t>
            </a:r>
          </a:p>
          <a:p>
            <a:r>
              <a:rPr lang="en-GB" dirty="0">
                <a:hlinkClick r:id="rId2"/>
              </a:rPr>
              <a:t>https://docs.google.com/forms/d/e/1FAIpQLSelqrxjgzEK2U6oC0g5WGXx7N9Wxqa7Z8RbtNV1dfnj9Z852A/viewform</a:t>
            </a:r>
            <a:endParaRPr lang="en-GB" dirty="0"/>
          </a:p>
        </p:txBody>
      </p:sp>
    </p:spTree>
    <p:extLst>
      <p:ext uri="{BB962C8B-B14F-4D97-AF65-F5344CB8AC3E}">
        <p14:creationId xmlns:p14="http://schemas.microsoft.com/office/powerpoint/2010/main" val="36150636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F09B51-10BC-422E-9897-F8D6C27797BB}"/>
              </a:ext>
            </a:extLst>
          </p:cNvPr>
          <p:cNvSpPr>
            <a:spLocks noGrp="1"/>
          </p:cNvSpPr>
          <p:nvPr>
            <p:ph type="title"/>
          </p:nvPr>
        </p:nvSpPr>
        <p:spPr/>
        <p:txBody>
          <a:bodyPr/>
          <a:lstStyle/>
          <a:p>
            <a:r>
              <a:rPr lang="en-GB" dirty="0"/>
              <a:t>Summary</a:t>
            </a:r>
          </a:p>
        </p:txBody>
      </p:sp>
      <p:sp>
        <p:nvSpPr>
          <p:cNvPr id="3" name="Content Placeholder 2">
            <a:extLst>
              <a:ext uri="{FF2B5EF4-FFF2-40B4-BE49-F238E27FC236}">
                <a16:creationId xmlns:a16="http://schemas.microsoft.com/office/drawing/2014/main" id="{4DA43BF7-6330-4D9F-8D22-75F23329EC76}"/>
              </a:ext>
            </a:extLst>
          </p:cNvPr>
          <p:cNvSpPr>
            <a:spLocks noGrp="1"/>
          </p:cNvSpPr>
          <p:nvPr>
            <p:ph type="body" idx="1"/>
          </p:nvPr>
        </p:nvSpPr>
        <p:spPr/>
        <p:txBody>
          <a:bodyPr>
            <a:normAutofit fontScale="92500" lnSpcReduction="20000"/>
          </a:bodyPr>
          <a:lstStyle/>
          <a:p>
            <a:r>
              <a:rPr lang="en-GB" dirty="0"/>
              <a:t>PIADS is an ideal way of understanding the impact of an AAC intervention on the quality of life of a child</a:t>
            </a:r>
          </a:p>
          <a:p>
            <a:r>
              <a:rPr lang="en-GB" dirty="0"/>
              <a:t>By comparing results offered by different people we can open discussion on when AAC is working well and when it is not</a:t>
            </a:r>
          </a:p>
          <a:p>
            <a:r>
              <a:rPr lang="en-GB" dirty="0"/>
              <a:t>By comparing the results of different children we can try to understand differences in approach or other factors that impact on success</a:t>
            </a:r>
          </a:p>
          <a:p>
            <a:r>
              <a:rPr lang="en-GB" dirty="0"/>
              <a:t>By comparing results across devices we can think about which solutions have the greatest impact</a:t>
            </a:r>
          </a:p>
        </p:txBody>
      </p:sp>
    </p:spTree>
    <p:extLst>
      <p:ext uri="{BB962C8B-B14F-4D97-AF65-F5344CB8AC3E}">
        <p14:creationId xmlns:p14="http://schemas.microsoft.com/office/powerpoint/2010/main" val="14694139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DCA3B2-35A7-45C4-ABFC-9A6321D7C7CF}"/>
              </a:ext>
            </a:extLst>
          </p:cNvPr>
          <p:cNvSpPr>
            <a:spLocks noGrp="1"/>
          </p:cNvSpPr>
          <p:nvPr>
            <p:ph type="title"/>
          </p:nvPr>
        </p:nvSpPr>
        <p:spPr/>
        <p:txBody>
          <a:bodyPr/>
          <a:lstStyle/>
          <a:p>
            <a:r>
              <a:rPr lang="en-GB" dirty="0"/>
              <a:t>In this session</a:t>
            </a:r>
          </a:p>
        </p:txBody>
      </p:sp>
      <p:sp>
        <p:nvSpPr>
          <p:cNvPr id="3" name="Content Placeholder 2">
            <a:extLst>
              <a:ext uri="{FF2B5EF4-FFF2-40B4-BE49-F238E27FC236}">
                <a16:creationId xmlns:a16="http://schemas.microsoft.com/office/drawing/2014/main" id="{B76585D8-E5D6-476D-AFF0-917314D09D32}"/>
              </a:ext>
            </a:extLst>
          </p:cNvPr>
          <p:cNvSpPr>
            <a:spLocks noGrp="1"/>
          </p:cNvSpPr>
          <p:nvPr>
            <p:ph type="body" idx="1"/>
          </p:nvPr>
        </p:nvSpPr>
        <p:spPr/>
        <p:txBody>
          <a:bodyPr/>
          <a:lstStyle/>
          <a:p>
            <a:r>
              <a:rPr lang="en-GB" dirty="0"/>
              <a:t>In this session we will look at how we can measure the impact of providing access to AAC to a child, not simply by measuring their utterances but by exploring the impact the intervention has on their confidence and capability </a:t>
            </a:r>
          </a:p>
          <a:p>
            <a:r>
              <a:rPr lang="en-GB" dirty="0"/>
              <a:t>One of the most useful tools for this is “PIADS”</a:t>
            </a:r>
          </a:p>
          <a:p>
            <a:r>
              <a:rPr lang="en-GB" dirty="0"/>
              <a:t>PIADS is the Psychosocial Impact of Assistive Devices Scales</a:t>
            </a:r>
          </a:p>
        </p:txBody>
      </p:sp>
    </p:spTree>
    <p:extLst>
      <p:ext uri="{BB962C8B-B14F-4D97-AF65-F5344CB8AC3E}">
        <p14:creationId xmlns:p14="http://schemas.microsoft.com/office/powerpoint/2010/main" val="30190636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879E9-366D-44CE-9A22-45FF5E27210A}"/>
              </a:ext>
            </a:extLst>
          </p:cNvPr>
          <p:cNvSpPr>
            <a:spLocks noGrp="1"/>
          </p:cNvSpPr>
          <p:nvPr>
            <p:ph type="title"/>
          </p:nvPr>
        </p:nvSpPr>
        <p:spPr/>
        <p:txBody>
          <a:bodyPr/>
          <a:lstStyle/>
          <a:p>
            <a:r>
              <a:rPr lang="en-GB" dirty="0"/>
              <a:t>What is PIADS </a:t>
            </a:r>
          </a:p>
        </p:txBody>
      </p:sp>
      <p:sp>
        <p:nvSpPr>
          <p:cNvPr id="3" name="Content Placeholder 2">
            <a:extLst>
              <a:ext uri="{FF2B5EF4-FFF2-40B4-BE49-F238E27FC236}">
                <a16:creationId xmlns:a16="http://schemas.microsoft.com/office/drawing/2014/main" id="{8FCE3765-B323-4BDF-B4DA-FB7B2875E87F}"/>
              </a:ext>
            </a:extLst>
          </p:cNvPr>
          <p:cNvSpPr>
            <a:spLocks noGrp="1"/>
          </p:cNvSpPr>
          <p:nvPr>
            <p:ph type="body" idx="1"/>
          </p:nvPr>
        </p:nvSpPr>
        <p:spPr/>
        <p:txBody>
          <a:bodyPr>
            <a:normAutofit fontScale="92500" lnSpcReduction="20000"/>
          </a:bodyPr>
          <a:lstStyle/>
          <a:p>
            <a:r>
              <a:rPr lang="en-GB" dirty="0"/>
              <a:t>The Psychosocial Impact of Assistive Devices Scale (PIADS) is a 26-item, self-report questionnaire designed to assess the effects of an assistive device on functional independence, well-being, and quality of life. </a:t>
            </a:r>
          </a:p>
          <a:p>
            <a:r>
              <a:rPr lang="en-GB" dirty="0"/>
              <a:t>PIADS was researched and developed to fill the need for a reliable, valid, and economical measure that is generically applicable across all major categories of assistive technology.</a:t>
            </a:r>
          </a:p>
          <a:p>
            <a:r>
              <a:rPr lang="en-GB" dirty="0"/>
              <a:t>With young children we ask parents, teachers and therapists to complete the questionnaire on behalf of the child who is using AAC</a:t>
            </a:r>
          </a:p>
        </p:txBody>
      </p:sp>
    </p:spTree>
    <p:extLst>
      <p:ext uri="{BB962C8B-B14F-4D97-AF65-F5344CB8AC3E}">
        <p14:creationId xmlns:p14="http://schemas.microsoft.com/office/powerpoint/2010/main" val="3618209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F478B2-6DD7-4300-B892-463210EFD06A}"/>
              </a:ext>
            </a:extLst>
          </p:cNvPr>
          <p:cNvSpPr>
            <a:spLocks noGrp="1"/>
          </p:cNvSpPr>
          <p:nvPr>
            <p:ph type="title"/>
          </p:nvPr>
        </p:nvSpPr>
        <p:spPr/>
        <p:txBody>
          <a:bodyPr/>
          <a:lstStyle/>
          <a:p>
            <a:r>
              <a:rPr lang="en-GB" dirty="0"/>
              <a:t>PIADS development</a:t>
            </a:r>
          </a:p>
        </p:txBody>
      </p:sp>
      <p:sp>
        <p:nvSpPr>
          <p:cNvPr id="3" name="Content Placeholder 2">
            <a:extLst>
              <a:ext uri="{FF2B5EF4-FFF2-40B4-BE49-F238E27FC236}">
                <a16:creationId xmlns:a16="http://schemas.microsoft.com/office/drawing/2014/main" id="{2E2BFF19-ACF0-4C03-8198-1F3222B2ABFB}"/>
              </a:ext>
            </a:extLst>
          </p:cNvPr>
          <p:cNvSpPr>
            <a:spLocks noGrp="1"/>
          </p:cNvSpPr>
          <p:nvPr>
            <p:ph type="body" idx="1"/>
          </p:nvPr>
        </p:nvSpPr>
        <p:spPr/>
        <p:txBody>
          <a:bodyPr>
            <a:normAutofit fontScale="92500" lnSpcReduction="20000"/>
          </a:bodyPr>
          <a:lstStyle/>
          <a:p>
            <a:r>
              <a:rPr lang="en-GB" dirty="0"/>
              <a:t>Research has established that PIADS has good internal consistency, reliability, and construct validity. </a:t>
            </a:r>
          </a:p>
          <a:p>
            <a:r>
              <a:rPr lang="en-GB" dirty="0"/>
              <a:t>It is a responsive measure and sensitive to important variables such as the user’s clinical condition, device stigma, and functional features of the device. It has been shown to accurately reflect the self-described experiences of people who use assistive devices.</a:t>
            </a:r>
          </a:p>
          <a:p>
            <a:r>
              <a:rPr lang="en-GB" dirty="0"/>
              <a:t>Investigations suggest that PIADS has good validity for predicting device use and discontinuance, and can be used reliably by caregivers to give proxy ratings of device impact, and produces valid results when translated into languages other than English.</a:t>
            </a:r>
          </a:p>
          <a:p>
            <a:endParaRPr lang="en-GB" dirty="0"/>
          </a:p>
        </p:txBody>
      </p:sp>
    </p:spTree>
    <p:extLst>
      <p:ext uri="{BB962C8B-B14F-4D97-AF65-F5344CB8AC3E}">
        <p14:creationId xmlns:p14="http://schemas.microsoft.com/office/powerpoint/2010/main" val="35663473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C0D66-B41A-4C45-A1A9-5A2B8098999E}"/>
              </a:ext>
            </a:extLst>
          </p:cNvPr>
          <p:cNvSpPr>
            <a:spLocks noGrp="1"/>
          </p:cNvSpPr>
          <p:nvPr>
            <p:ph type="title"/>
          </p:nvPr>
        </p:nvSpPr>
        <p:spPr/>
        <p:txBody>
          <a:bodyPr/>
          <a:lstStyle/>
          <a:p>
            <a:r>
              <a:rPr lang="en-GB" dirty="0"/>
              <a:t>The Questionnaire</a:t>
            </a:r>
          </a:p>
        </p:txBody>
      </p:sp>
      <p:sp>
        <p:nvSpPr>
          <p:cNvPr id="3" name="Content Placeholder 2">
            <a:extLst>
              <a:ext uri="{FF2B5EF4-FFF2-40B4-BE49-F238E27FC236}">
                <a16:creationId xmlns:a16="http://schemas.microsoft.com/office/drawing/2014/main" id="{795B4A8A-7384-4A10-BFD0-AF785F362FDE}"/>
              </a:ext>
            </a:extLst>
          </p:cNvPr>
          <p:cNvSpPr>
            <a:spLocks noGrp="1"/>
          </p:cNvSpPr>
          <p:nvPr>
            <p:ph type="body" idx="1"/>
          </p:nvPr>
        </p:nvSpPr>
        <p:spPr/>
        <p:txBody>
          <a:bodyPr>
            <a:normAutofit fontScale="85000" lnSpcReduction="20000"/>
          </a:bodyPr>
          <a:lstStyle/>
          <a:p>
            <a:r>
              <a:rPr lang="en-GB" dirty="0"/>
              <a:t>The questionnaire has 26 dimensions</a:t>
            </a:r>
          </a:p>
          <a:p>
            <a:r>
              <a:rPr lang="en-GB" dirty="0"/>
              <a:t>The child, parent or other person scores each dimension on a scale of -3 to +3 </a:t>
            </a:r>
          </a:p>
          <a:p>
            <a:r>
              <a:rPr lang="en-GB" dirty="0"/>
              <a:t>For instance on the happiness dimension you answer according to whether having your AAC device has made you happier or less happy</a:t>
            </a:r>
          </a:p>
          <a:p>
            <a:pPr marL="0" indent="0">
              <a:buNone/>
            </a:pPr>
            <a:r>
              <a:rPr lang="en-GB" dirty="0"/>
              <a:t>			</a:t>
            </a:r>
          </a:p>
          <a:p>
            <a:pPr marL="0" indent="0">
              <a:buNone/>
            </a:pPr>
            <a:r>
              <a:rPr lang="en-GB" dirty="0"/>
              <a:t>			</a:t>
            </a:r>
          </a:p>
          <a:p>
            <a:pPr marL="0" indent="0">
              <a:buNone/>
            </a:pPr>
            <a:r>
              <a:rPr lang="en-GB" dirty="0"/>
              <a:t>			</a:t>
            </a:r>
          </a:p>
          <a:p>
            <a:pPr marL="0" indent="0">
              <a:buNone/>
            </a:pPr>
            <a:r>
              <a:rPr lang="en-GB" dirty="0"/>
              <a:t>			-3	-2	-1	0	+1	+2	+3</a:t>
            </a:r>
          </a:p>
          <a:p>
            <a:pPr marL="0" indent="0">
              <a:buNone/>
            </a:pPr>
            <a:r>
              <a:rPr lang="en-GB" dirty="0"/>
              <a:t>Happiness</a:t>
            </a:r>
          </a:p>
        </p:txBody>
      </p:sp>
      <p:sp>
        <p:nvSpPr>
          <p:cNvPr id="4" name="Rectangle 3">
            <a:extLst>
              <a:ext uri="{FF2B5EF4-FFF2-40B4-BE49-F238E27FC236}">
                <a16:creationId xmlns:a16="http://schemas.microsoft.com/office/drawing/2014/main" id="{BD8EB6DB-BC98-44AD-AB91-F4143C6A5D4F}"/>
              </a:ext>
            </a:extLst>
          </p:cNvPr>
          <p:cNvSpPr/>
          <p:nvPr/>
        </p:nvSpPr>
        <p:spPr>
          <a:xfrm>
            <a:off x="3460651" y="4525475"/>
            <a:ext cx="450166" cy="37982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
        <p:nvSpPr>
          <p:cNvPr id="6" name="Rectangle 5">
            <a:extLst>
              <a:ext uri="{FF2B5EF4-FFF2-40B4-BE49-F238E27FC236}">
                <a16:creationId xmlns:a16="http://schemas.microsoft.com/office/drawing/2014/main" id="{ACCDCF91-F396-4D91-9FCD-38A4C45CF4CB}"/>
              </a:ext>
            </a:extLst>
          </p:cNvPr>
          <p:cNvSpPr/>
          <p:nvPr/>
        </p:nvSpPr>
        <p:spPr>
          <a:xfrm>
            <a:off x="4524520" y="4634010"/>
            <a:ext cx="450166" cy="37982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
        <p:nvSpPr>
          <p:cNvPr id="7" name="Rectangle 6">
            <a:extLst>
              <a:ext uri="{FF2B5EF4-FFF2-40B4-BE49-F238E27FC236}">
                <a16:creationId xmlns:a16="http://schemas.microsoft.com/office/drawing/2014/main" id="{299269D9-9D26-4C3F-8F09-9B03E437DCE1}"/>
              </a:ext>
            </a:extLst>
          </p:cNvPr>
          <p:cNvSpPr/>
          <p:nvPr/>
        </p:nvSpPr>
        <p:spPr>
          <a:xfrm>
            <a:off x="5465298" y="4639749"/>
            <a:ext cx="450166" cy="37982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
        <p:nvSpPr>
          <p:cNvPr id="8" name="Rectangle 7">
            <a:extLst>
              <a:ext uri="{FF2B5EF4-FFF2-40B4-BE49-F238E27FC236}">
                <a16:creationId xmlns:a16="http://schemas.microsoft.com/office/drawing/2014/main" id="{E59DA599-10B4-444D-B2B0-03B615C19C50}"/>
              </a:ext>
            </a:extLst>
          </p:cNvPr>
          <p:cNvSpPr/>
          <p:nvPr/>
        </p:nvSpPr>
        <p:spPr>
          <a:xfrm>
            <a:off x="6256604" y="4634010"/>
            <a:ext cx="450166" cy="37982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
        <p:nvSpPr>
          <p:cNvPr id="9" name="Rectangle 8">
            <a:extLst>
              <a:ext uri="{FF2B5EF4-FFF2-40B4-BE49-F238E27FC236}">
                <a16:creationId xmlns:a16="http://schemas.microsoft.com/office/drawing/2014/main" id="{00CF75EF-F59F-4F90-9831-1069FC7FC069}"/>
              </a:ext>
            </a:extLst>
          </p:cNvPr>
          <p:cNvSpPr/>
          <p:nvPr/>
        </p:nvSpPr>
        <p:spPr>
          <a:xfrm>
            <a:off x="7350368" y="4634010"/>
            <a:ext cx="450166" cy="37982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
        <p:nvSpPr>
          <p:cNvPr id="10" name="Rectangle 9">
            <a:extLst>
              <a:ext uri="{FF2B5EF4-FFF2-40B4-BE49-F238E27FC236}">
                <a16:creationId xmlns:a16="http://schemas.microsoft.com/office/drawing/2014/main" id="{6074D431-C8EB-4BC4-9553-A4DE3865FBCB}"/>
              </a:ext>
            </a:extLst>
          </p:cNvPr>
          <p:cNvSpPr/>
          <p:nvPr/>
        </p:nvSpPr>
        <p:spPr>
          <a:xfrm>
            <a:off x="8242494" y="4634010"/>
            <a:ext cx="450166" cy="37982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
        <p:nvSpPr>
          <p:cNvPr id="11" name="Rectangle 10">
            <a:extLst>
              <a:ext uri="{FF2B5EF4-FFF2-40B4-BE49-F238E27FC236}">
                <a16:creationId xmlns:a16="http://schemas.microsoft.com/office/drawing/2014/main" id="{750E17FA-21DB-440D-A39A-92CA3DDFB82D}"/>
              </a:ext>
            </a:extLst>
          </p:cNvPr>
          <p:cNvSpPr/>
          <p:nvPr/>
        </p:nvSpPr>
        <p:spPr>
          <a:xfrm>
            <a:off x="9127587" y="4634010"/>
            <a:ext cx="450166" cy="37982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
        <p:nvSpPr>
          <p:cNvPr id="12" name="TextBox 11">
            <a:extLst>
              <a:ext uri="{FF2B5EF4-FFF2-40B4-BE49-F238E27FC236}">
                <a16:creationId xmlns:a16="http://schemas.microsoft.com/office/drawing/2014/main" id="{6CD08761-4A85-4C3F-86FB-E283D6BF67CF}"/>
              </a:ext>
            </a:extLst>
          </p:cNvPr>
          <p:cNvSpPr txBox="1"/>
          <p:nvPr/>
        </p:nvSpPr>
        <p:spPr>
          <a:xfrm>
            <a:off x="2414367" y="5463243"/>
            <a:ext cx="2110153" cy="738664"/>
          </a:xfrm>
          <a:prstGeom prst="rect">
            <a:avLst/>
          </a:prstGeom>
          <a:noFill/>
        </p:spPr>
        <p:txBody>
          <a:bodyPr wrap="square" rtlCol="0">
            <a:spAutoFit/>
          </a:bodyPr>
          <a:lstStyle/>
          <a:p>
            <a:r>
              <a:rPr lang="en-GB" dirty="0" err="1"/>
              <a:t>Scors</a:t>
            </a:r>
            <a:r>
              <a:rPr lang="en-GB" dirty="0"/>
              <a:t> at this end suggest the child is less happy </a:t>
            </a:r>
            <a:r>
              <a:rPr lang="en-GB" dirty="0" err="1"/>
              <a:t>nowe</a:t>
            </a:r>
            <a:endParaRPr lang="en-GB" dirty="0"/>
          </a:p>
        </p:txBody>
      </p:sp>
      <p:sp>
        <p:nvSpPr>
          <p:cNvPr id="13" name="TextBox 12">
            <a:extLst>
              <a:ext uri="{FF2B5EF4-FFF2-40B4-BE49-F238E27FC236}">
                <a16:creationId xmlns:a16="http://schemas.microsoft.com/office/drawing/2014/main" id="{505227ED-5A61-47CC-950D-4E0D8B79FA99}"/>
              </a:ext>
            </a:extLst>
          </p:cNvPr>
          <p:cNvSpPr txBox="1"/>
          <p:nvPr/>
        </p:nvSpPr>
        <p:spPr>
          <a:xfrm>
            <a:off x="8980757" y="5463243"/>
            <a:ext cx="2110153" cy="923330"/>
          </a:xfrm>
          <a:prstGeom prst="rect">
            <a:avLst/>
          </a:prstGeom>
          <a:noFill/>
        </p:spPr>
        <p:txBody>
          <a:bodyPr wrap="square" rtlCol="0">
            <a:spAutoFit/>
          </a:bodyPr>
          <a:lstStyle/>
          <a:p>
            <a:pPr algn="r"/>
            <a:r>
              <a:rPr lang="en-GB" dirty="0"/>
              <a:t>Scores at this end suggest the child is more happy now</a:t>
            </a:r>
          </a:p>
        </p:txBody>
      </p:sp>
      <p:sp>
        <p:nvSpPr>
          <p:cNvPr id="14" name="TextBox 13">
            <a:extLst>
              <a:ext uri="{FF2B5EF4-FFF2-40B4-BE49-F238E27FC236}">
                <a16:creationId xmlns:a16="http://schemas.microsoft.com/office/drawing/2014/main" id="{89776905-FDCB-4DF8-BCB4-B981DD7DC440}"/>
              </a:ext>
            </a:extLst>
          </p:cNvPr>
          <p:cNvSpPr txBox="1"/>
          <p:nvPr/>
        </p:nvSpPr>
        <p:spPr>
          <a:xfrm>
            <a:off x="5651693" y="5303520"/>
            <a:ext cx="2110153" cy="1200329"/>
          </a:xfrm>
          <a:prstGeom prst="rect">
            <a:avLst/>
          </a:prstGeom>
          <a:noFill/>
        </p:spPr>
        <p:txBody>
          <a:bodyPr wrap="square" rtlCol="0">
            <a:spAutoFit/>
          </a:bodyPr>
          <a:lstStyle/>
          <a:p>
            <a:pPr algn="ctr"/>
            <a:r>
              <a:rPr lang="en-GB" dirty="0"/>
              <a:t>Scores in the centre suggest no difference in the child’s happiness</a:t>
            </a:r>
          </a:p>
        </p:txBody>
      </p:sp>
    </p:spTree>
    <p:extLst>
      <p:ext uri="{BB962C8B-B14F-4D97-AF65-F5344CB8AC3E}">
        <p14:creationId xmlns:p14="http://schemas.microsoft.com/office/powerpoint/2010/main" val="40041113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8F3F3F-C2F9-4A9F-B000-EB0CB6BDB02E}"/>
              </a:ext>
            </a:extLst>
          </p:cNvPr>
          <p:cNvSpPr>
            <a:spLocks noGrp="1"/>
          </p:cNvSpPr>
          <p:nvPr>
            <p:ph type="title"/>
          </p:nvPr>
        </p:nvSpPr>
        <p:spPr/>
        <p:txBody>
          <a:bodyPr/>
          <a:lstStyle/>
          <a:p>
            <a:r>
              <a:rPr lang="en-GB" dirty="0"/>
              <a:t>The 26 Dimensions</a:t>
            </a:r>
          </a:p>
        </p:txBody>
      </p:sp>
      <p:sp>
        <p:nvSpPr>
          <p:cNvPr id="3" name="Content Placeholder 2">
            <a:extLst>
              <a:ext uri="{FF2B5EF4-FFF2-40B4-BE49-F238E27FC236}">
                <a16:creationId xmlns:a16="http://schemas.microsoft.com/office/drawing/2014/main" id="{F503C733-6DE4-4089-9F71-7E25DA45A2BF}"/>
              </a:ext>
            </a:extLst>
          </p:cNvPr>
          <p:cNvSpPr>
            <a:spLocks noGrp="1"/>
          </p:cNvSpPr>
          <p:nvPr>
            <p:ph type="body" idx="1"/>
          </p:nvPr>
        </p:nvSpPr>
        <p:spPr>
          <a:xfrm>
            <a:off x="838200" y="1690688"/>
            <a:ext cx="4282440" cy="4351338"/>
          </a:xfrm>
        </p:spPr>
        <p:txBody>
          <a:bodyPr>
            <a:normAutofit fontScale="62500" lnSpcReduction="20000"/>
          </a:bodyPr>
          <a:lstStyle/>
          <a:p>
            <a:pPr marL="0" indent="0">
              <a:buNone/>
            </a:pPr>
            <a:r>
              <a:rPr lang="en-GB" dirty="0"/>
              <a:t>Competence</a:t>
            </a:r>
          </a:p>
          <a:p>
            <a:pPr marL="0" indent="0">
              <a:buNone/>
            </a:pPr>
            <a:r>
              <a:rPr lang="en-GB" dirty="0"/>
              <a:t>Happiness </a:t>
            </a:r>
          </a:p>
          <a:p>
            <a:pPr marL="0" indent="0">
              <a:buNone/>
            </a:pPr>
            <a:r>
              <a:rPr lang="en-GB" dirty="0"/>
              <a:t>Independence</a:t>
            </a:r>
          </a:p>
          <a:p>
            <a:pPr marL="0" indent="0">
              <a:buNone/>
            </a:pPr>
            <a:r>
              <a:rPr lang="en-GB" dirty="0"/>
              <a:t>Adequacy </a:t>
            </a:r>
          </a:p>
          <a:p>
            <a:pPr marL="0" indent="0">
              <a:buNone/>
            </a:pPr>
            <a:r>
              <a:rPr lang="en-GB" dirty="0"/>
              <a:t>Confusion </a:t>
            </a:r>
          </a:p>
          <a:p>
            <a:pPr marL="0" indent="0">
              <a:buNone/>
            </a:pPr>
            <a:r>
              <a:rPr lang="en-GB" dirty="0"/>
              <a:t>Efficiency</a:t>
            </a:r>
          </a:p>
          <a:p>
            <a:pPr marL="0" indent="0">
              <a:buNone/>
            </a:pPr>
            <a:r>
              <a:rPr lang="en-GB" dirty="0"/>
              <a:t>Self-esteem </a:t>
            </a:r>
          </a:p>
          <a:p>
            <a:pPr marL="0" indent="0">
              <a:buNone/>
            </a:pPr>
            <a:r>
              <a:rPr lang="en-GB" dirty="0"/>
              <a:t>Productivity </a:t>
            </a:r>
          </a:p>
          <a:p>
            <a:pPr marL="0" indent="0">
              <a:buNone/>
            </a:pPr>
            <a:r>
              <a:rPr lang="en-GB" dirty="0"/>
              <a:t>Security </a:t>
            </a:r>
          </a:p>
          <a:p>
            <a:pPr marL="0" indent="0">
              <a:buNone/>
            </a:pPr>
            <a:r>
              <a:rPr lang="en-GB" dirty="0"/>
              <a:t>Frustration </a:t>
            </a:r>
          </a:p>
          <a:p>
            <a:pPr marL="0" indent="0">
              <a:buNone/>
            </a:pPr>
            <a:r>
              <a:rPr lang="en-GB" dirty="0"/>
              <a:t>Usefulness </a:t>
            </a:r>
          </a:p>
          <a:p>
            <a:pPr marL="0" indent="0">
              <a:buNone/>
            </a:pPr>
            <a:r>
              <a:rPr lang="en-GB" dirty="0"/>
              <a:t>Self-confidence </a:t>
            </a:r>
          </a:p>
          <a:p>
            <a:pPr marL="0" indent="0">
              <a:buNone/>
            </a:pPr>
            <a:r>
              <a:rPr lang="en-GB" dirty="0"/>
              <a:t>Expertise</a:t>
            </a:r>
          </a:p>
        </p:txBody>
      </p:sp>
      <p:sp>
        <p:nvSpPr>
          <p:cNvPr id="4" name="Rectangle 3">
            <a:extLst>
              <a:ext uri="{FF2B5EF4-FFF2-40B4-BE49-F238E27FC236}">
                <a16:creationId xmlns:a16="http://schemas.microsoft.com/office/drawing/2014/main" id="{41F77B06-85C1-4E73-A1AD-9DFE7332D1A4}"/>
              </a:ext>
            </a:extLst>
          </p:cNvPr>
          <p:cNvSpPr/>
          <p:nvPr/>
        </p:nvSpPr>
        <p:spPr>
          <a:xfrm>
            <a:off x="3103265" y="1696267"/>
            <a:ext cx="5113271" cy="4093428"/>
          </a:xfrm>
          <a:prstGeom prst="rect">
            <a:avLst/>
          </a:prstGeom>
        </p:spPr>
        <p:txBody>
          <a:bodyPr wrap="square">
            <a:spAutoFit/>
          </a:bodyPr>
          <a:lstStyle/>
          <a:p>
            <a:r>
              <a:rPr lang="en-GB" sz="2000" dirty="0" err="1">
                <a:latin typeface="Calibri" panose="020F0502020204030204" pitchFamily="34" charset="0"/>
                <a:cs typeface="Calibri" panose="020F0502020204030204" pitchFamily="34" charset="0"/>
              </a:rPr>
              <a:t>Skillfulness</a:t>
            </a:r>
            <a:endParaRPr lang="en-GB" sz="2000" dirty="0">
              <a:latin typeface="Calibri" panose="020F0502020204030204" pitchFamily="34" charset="0"/>
              <a:cs typeface="Calibri" panose="020F0502020204030204" pitchFamily="34" charset="0"/>
            </a:endParaRPr>
          </a:p>
          <a:p>
            <a:r>
              <a:rPr lang="en-GB" sz="2000" dirty="0">
                <a:latin typeface="Calibri" panose="020F0502020204030204" pitchFamily="34" charset="0"/>
                <a:cs typeface="Calibri" panose="020F0502020204030204" pitchFamily="34" charset="0"/>
              </a:rPr>
              <a:t>Well-being</a:t>
            </a:r>
          </a:p>
          <a:p>
            <a:r>
              <a:rPr lang="en-GB" sz="2000" dirty="0">
                <a:latin typeface="Calibri" panose="020F0502020204030204" pitchFamily="34" charset="0"/>
                <a:cs typeface="Calibri" panose="020F0502020204030204" pitchFamily="34" charset="0"/>
              </a:rPr>
              <a:t>Capability</a:t>
            </a:r>
          </a:p>
          <a:p>
            <a:r>
              <a:rPr lang="en-GB" sz="2000" dirty="0">
                <a:latin typeface="Calibri" panose="020F0502020204030204" pitchFamily="34" charset="0"/>
                <a:cs typeface="Calibri" panose="020F0502020204030204" pitchFamily="34" charset="0"/>
              </a:rPr>
              <a:t>Quality of life </a:t>
            </a:r>
          </a:p>
          <a:p>
            <a:r>
              <a:rPr lang="en-GB" sz="2000" dirty="0">
                <a:latin typeface="Calibri" panose="020F0502020204030204" pitchFamily="34" charset="0"/>
                <a:cs typeface="Calibri" panose="020F0502020204030204" pitchFamily="34" charset="0"/>
              </a:rPr>
              <a:t>Performance</a:t>
            </a:r>
          </a:p>
          <a:p>
            <a:r>
              <a:rPr lang="en-GB" sz="2000" dirty="0">
                <a:latin typeface="Calibri" panose="020F0502020204030204" pitchFamily="34" charset="0"/>
                <a:cs typeface="Calibri" panose="020F0502020204030204" pitchFamily="34" charset="0"/>
              </a:rPr>
              <a:t>Sense of power</a:t>
            </a:r>
          </a:p>
          <a:p>
            <a:r>
              <a:rPr lang="en-GB" sz="2000" dirty="0">
                <a:latin typeface="Calibri" panose="020F0502020204030204" pitchFamily="34" charset="0"/>
                <a:cs typeface="Calibri" panose="020F0502020204030204" pitchFamily="34" charset="0"/>
              </a:rPr>
              <a:t>Sense of control</a:t>
            </a:r>
          </a:p>
          <a:p>
            <a:r>
              <a:rPr lang="en-GB" sz="2000" dirty="0">
                <a:latin typeface="Calibri" panose="020F0502020204030204" pitchFamily="34" charset="0"/>
                <a:cs typeface="Calibri" panose="020F0502020204030204" pitchFamily="34" charset="0"/>
              </a:rPr>
              <a:t>Embarrassment </a:t>
            </a:r>
          </a:p>
          <a:p>
            <a:r>
              <a:rPr lang="en-GB" sz="2000" dirty="0">
                <a:latin typeface="Calibri" panose="020F0502020204030204" pitchFamily="34" charset="0"/>
                <a:cs typeface="Calibri" panose="020F0502020204030204" pitchFamily="34" charset="0"/>
              </a:rPr>
              <a:t>Willingness to take chances </a:t>
            </a:r>
          </a:p>
          <a:p>
            <a:r>
              <a:rPr lang="en-GB" sz="2000" dirty="0">
                <a:latin typeface="Calibri" panose="020F0502020204030204" pitchFamily="34" charset="0"/>
                <a:cs typeface="Calibri" panose="020F0502020204030204" pitchFamily="34" charset="0"/>
              </a:rPr>
              <a:t>Ability to participate </a:t>
            </a:r>
          </a:p>
          <a:p>
            <a:r>
              <a:rPr lang="en-GB" sz="2000" dirty="0">
                <a:latin typeface="Calibri" panose="020F0502020204030204" pitchFamily="34" charset="0"/>
                <a:cs typeface="Calibri" panose="020F0502020204030204" pitchFamily="34" charset="0"/>
              </a:rPr>
              <a:t>Eagerness to try new things </a:t>
            </a:r>
          </a:p>
          <a:p>
            <a:r>
              <a:rPr lang="en-GB" sz="2000" dirty="0">
                <a:latin typeface="Calibri" panose="020F0502020204030204" pitchFamily="34" charset="0"/>
                <a:cs typeface="Calibri" panose="020F0502020204030204" pitchFamily="34" charset="0"/>
              </a:rPr>
              <a:t>Ability to adapt to the activities of daily living </a:t>
            </a:r>
          </a:p>
          <a:p>
            <a:r>
              <a:rPr lang="en-GB" sz="2000" dirty="0" err="1">
                <a:latin typeface="Calibri" panose="020F0502020204030204" pitchFamily="34" charset="0"/>
                <a:cs typeface="Calibri" panose="020F0502020204030204" pitchFamily="34" charset="0"/>
              </a:rPr>
              <a:t>Wbility</a:t>
            </a:r>
            <a:r>
              <a:rPr lang="en-GB" sz="2000" dirty="0">
                <a:latin typeface="Calibri" panose="020F0502020204030204" pitchFamily="34" charset="0"/>
                <a:cs typeface="Calibri" panose="020F0502020204030204" pitchFamily="34" charset="0"/>
              </a:rPr>
              <a:t> to take advantage of opportunities </a:t>
            </a:r>
            <a:endParaRPr lang="en-GB"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2802726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AFBECB-26E4-496E-BC61-F99ECD489A21}"/>
              </a:ext>
            </a:extLst>
          </p:cNvPr>
          <p:cNvSpPr>
            <a:spLocks noGrp="1"/>
          </p:cNvSpPr>
          <p:nvPr>
            <p:ph type="title"/>
          </p:nvPr>
        </p:nvSpPr>
        <p:spPr/>
        <p:txBody>
          <a:bodyPr/>
          <a:lstStyle/>
          <a:p>
            <a:r>
              <a:rPr lang="en-GB" dirty="0"/>
              <a:t>The scoring sheet</a:t>
            </a:r>
          </a:p>
        </p:txBody>
      </p:sp>
      <p:sp>
        <p:nvSpPr>
          <p:cNvPr id="3" name="Content Placeholder 2">
            <a:extLst>
              <a:ext uri="{FF2B5EF4-FFF2-40B4-BE49-F238E27FC236}">
                <a16:creationId xmlns:a16="http://schemas.microsoft.com/office/drawing/2014/main" id="{CC89F993-6BF1-4696-B5E2-82A5D8A16861}"/>
              </a:ext>
            </a:extLst>
          </p:cNvPr>
          <p:cNvSpPr>
            <a:spLocks noGrp="1"/>
          </p:cNvSpPr>
          <p:nvPr>
            <p:ph type="body" idx="1"/>
          </p:nvPr>
        </p:nvSpPr>
        <p:spPr>
          <a:xfrm>
            <a:off x="838200" y="1825625"/>
            <a:ext cx="5070524" cy="4351338"/>
          </a:xfrm>
        </p:spPr>
        <p:txBody>
          <a:bodyPr>
            <a:normAutofit fontScale="85000" lnSpcReduction="20000"/>
          </a:bodyPr>
          <a:lstStyle/>
          <a:p>
            <a:r>
              <a:rPr lang="en-GB" dirty="0"/>
              <a:t>Now enter the scores into each row of the scoring sheet </a:t>
            </a:r>
          </a:p>
          <a:p>
            <a:r>
              <a:rPr lang="en-GB" dirty="0"/>
              <a:t>As you do so the subscale scores for competence, adaptability and self esteem will be calculated</a:t>
            </a:r>
          </a:p>
          <a:p>
            <a:r>
              <a:rPr lang="en-GB" dirty="0"/>
              <a:t>These subscales are great indicators of success and the foundations of future learning</a:t>
            </a:r>
          </a:p>
          <a:p>
            <a:r>
              <a:rPr lang="en-GB" dirty="0"/>
              <a:t>The higher the scores the great the impact of the intervention  </a:t>
            </a:r>
          </a:p>
        </p:txBody>
      </p:sp>
      <p:pic>
        <p:nvPicPr>
          <p:cNvPr id="6" name="Picture 5" descr="A screenshot of a cell phone&#10;&#10;Description automatically generated">
            <a:extLst>
              <a:ext uri="{FF2B5EF4-FFF2-40B4-BE49-F238E27FC236}">
                <a16:creationId xmlns:a16="http://schemas.microsoft.com/office/drawing/2014/main" id="{B6C1DDB7-BDFB-4226-A389-F5941C11575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08724" y="1027906"/>
            <a:ext cx="6057900" cy="4219575"/>
          </a:xfrm>
          <a:prstGeom prst="rect">
            <a:avLst/>
          </a:prstGeom>
        </p:spPr>
      </p:pic>
      <p:cxnSp>
        <p:nvCxnSpPr>
          <p:cNvPr id="8" name="Straight Arrow Connector 7">
            <a:extLst>
              <a:ext uri="{FF2B5EF4-FFF2-40B4-BE49-F238E27FC236}">
                <a16:creationId xmlns:a16="http://schemas.microsoft.com/office/drawing/2014/main" id="{8682FD93-037D-4E71-B00C-20B3576AA7CC}"/>
              </a:ext>
            </a:extLst>
          </p:cNvPr>
          <p:cNvCxnSpPr>
            <a:cxnSpLocks/>
          </p:cNvCxnSpPr>
          <p:nvPr/>
        </p:nvCxnSpPr>
        <p:spPr>
          <a:xfrm>
            <a:off x="4740813" y="2335238"/>
            <a:ext cx="4783015" cy="1093762"/>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1" name="Straight Arrow Connector 10">
            <a:extLst>
              <a:ext uri="{FF2B5EF4-FFF2-40B4-BE49-F238E27FC236}">
                <a16:creationId xmlns:a16="http://schemas.microsoft.com/office/drawing/2014/main" id="{3AB481FC-DD32-46A0-84C1-F4612A37D4D3}"/>
              </a:ext>
            </a:extLst>
          </p:cNvPr>
          <p:cNvCxnSpPr/>
          <p:nvPr/>
        </p:nvCxnSpPr>
        <p:spPr>
          <a:xfrm flipV="1">
            <a:off x="5528603" y="3629465"/>
            <a:ext cx="5655212" cy="1392701"/>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7539525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E0828D-CD04-4067-B178-387D47B189F4}"/>
              </a:ext>
            </a:extLst>
          </p:cNvPr>
          <p:cNvSpPr>
            <a:spLocks noGrp="1"/>
          </p:cNvSpPr>
          <p:nvPr>
            <p:ph type="title"/>
          </p:nvPr>
        </p:nvSpPr>
        <p:spPr/>
        <p:txBody>
          <a:bodyPr/>
          <a:lstStyle/>
          <a:p>
            <a:r>
              <a:rPr lang="en-GB" dirty="0"/>
              <a:t>Worked Example</a:t>
            </a:r>
          </a:p>
        </p:txBody>
      </p:sp>
      <p:sp>
        <p:nvSpPr>
          <p:cNvPr id="3" name="Content Placeholder 2">
            <a:extLst>
              <a:ext uri="{FF2B5EF4-FFF2-40B4-BE49-F238E27FC236}">
                <a16:creationId xmlns:a16="http://schemas.microsoft.com/office/drawing/2014/main" id="{EDE8A834-760C-4B7A-BD1F-AFF686ECC469}"/>
              </a:ext>
            </a:extLst>
          </p:cNvPr>
          <p:cNvSpPr>
            <a:spLocks noGrp="1"/>
          </p:cNvSpPr>
          <p:nvPr>
            <p:ph type="body" idx="1"/>
          </p:nvPr>
        </p:nvSpPr>
        <p:spPr/>
        <p:txBody>
          <a:bodyPr>
            <a:normAutofit fontScale="85000" lnSpcReduction="20000"/>
          </a:bodyPr>
          <a:lstStyle/>
          <a:p>
            <a:r>
              <a:rPr lang="en-GB" dirty="0"/>
              <a:t>Think about a your case study you have worked with for more than six months</a:t>
            </a:r>
          </a:p>
          <a:p>
            <a:r>
              <a:rPr lang="en-GB" dirty="0"/>
              <a:t>You can download forms from www.piads.at</a:t>
            </a:r>
          </a:p>
          <a:p>
            <a:r>
              <a:rPr lang="en-GB" dirty="0"/>
              <a:t>We will practice on an online version</a:t>
            </a:r>
          </a:p>
          <a:p>
            <a:r>
              <a:rPr lang="en-GB">
                <a:hlinkClick r:id="rId2"/>
              </a:rPr>
              <a:t>https://toolness.github.io/piads-prototype/</a:t>
            </a:r>
            <a:endParaRPr lang="en-GB" dirty="0"/>
          </a:p>
          <a:p>
            <a:r>
              <a:rPr lang="en-GB" dirty="0"/>
              <a:t>Fill out the questionnaire for your child </a:t>
            </a:r>
          </a:p>
          <a:p>
            <a:r>
              <a:rPr lang="en-GB" dirty="0"/>
              <a:t>Find a colleague who has completed the same exercise and discuss the results </a:t>
            </a:r>
          </a:p>
          <a:p>
            <a:r>
              <a:rPr lang="en-GB" dirty="0"/>
              <a:t>What differences do you find, why do you think those might be different?</a:t>
            </a:r>
          </a:p>
          <a:p>
            <a:r>
              <a:rPr lang="en-GB" dirty="0"/>
              <a:t>What might you do next time as a result? </a:t>
            </a:r>
          </a:p>
        </p:txBody>
      </p:sp>
    </p:spTree>
    <p:extLst>
      <p:ext uri="{BB962C8B-B14F-4D97-AF65-F5344CB8AC3E}">
        <p14:creationId xmlns:p14="http://schemas.microsoft.com/office/powerpoint/2010/main" val="11494365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17DCC-7FCD-4406-A364-462EF0ECE071}"/>
              </a:ext>
            </a:extLst>
          </p:cNvPr>
          <p:cNvSpPr>
            <a:spLocks noGrp="1"/>
          </p:cNvSpPr>
          <p:nvPr>
            <p:ph type="title"/>
          </p:nvPr>
        </p:nvSpPr>
        <p:spPr/>
        <p:txBody>
          <a:bodyPr/>
          <a:lstStyle/>
          <a:p>
            <a:r>
              <a:rPr lang="en-GB" dirty="0"/>
              <a:t>Interpreting the results</a:t>
            </a:r>
          </a:p>
        </p:txBody>
      </p:sp>
      <p:sp>
        <p:nvSpPr>
          <p:cNvPr id="3" name="Content Placeholder 2">
            <a:extLst>
              <a:ext uri="{FF2B5EF4-FFF2-40B4-BE49-F238E27FC236}">
                <a16:creationId xmlns:a16="http://schemas.microsoft.com/office/drawing/2014/main" id="{B207242C-468C-4D7E-BDBA-BFB9F897C6B4}"/>
              </a:ext>
            </a:extLst>
          </p:cNvPr>
          <p:cNvSpPr>
            <a:spLocks noGrp="1"/>
          </p:cNvSpPr>
          <p:nvPr>
            <p:ph type="body" idx="1"/>
          </p:nvPr>
        </p:nvSpPr>
        <p:spPr/>
        <p:txBody>
          <a:bodyPr>
            <a:normAutofit lnSpcReduction="10000"/>
          </a:bodyPr>
          <a:lstStyle/>
          <a:p>
            <a:r>
              <a:rPr lang="en-GB" dirty="0"/>
              <a:t>Completing the VOCA background form may be useful in gathering information on context which we can use in interpreting the results</a:t>
            </a:r>
          </a:p>
          <a:p>
            <a:r>
              <a:rPr lang="en-GB" dirty="0"/>
              <a:t>Individual forms give us important information about how successful intervention has been for an individual child</a:t>
            </a:r>
          </a:p>
          <a:p>
            <a:r>
              <a:rPr lang="en-GB" dirty="0"/>
              <a:t>Collating information from a cohort of children will allow us to ask questions about successful approaches, technologies, and the importance of context.   </a:t>
            </a:r>
          </a:p>
        </p:txBody>
      </p:sp>
    </p:spTree>
    <p:extLst>
      <p:ext uri="{BB962C8B-B14F-4D97-AF65-F5344CB8AC3E}">
        <p14:creationId xmlns:p14="http://schemas.microsoft.com/office/powerpoint/2010/main" val="1664204926"/>
      </p:ext>
    </p:extLst>
  </p:cSld>
  <p:clrMapOvr>
    <a:masterClrMapping/>
  </p:clrMapOvr>
</p:sld>
</file>

<file path=ppt/theme/theme1.xml><?xml version="1.0" encoding="utf-8"?>
<a:theme xmlns:a="http://schemas.openxmlformats.org/drawingml/2006/main" name="1_Office Theme">
  <a:themeElements>
    <a:clrScheme name="Custom 5">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206EB5"/>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lobal Symbols PPTX Template" id="{3A2BCEFE-9757-472C-B95F-B62E7B916A8D}" vid="{435A5CBD-5FA9-4875-8A2A-4C268D4AA28C}"/>
    </a:ext>
  </a:extLst>
</a:theme>
</file>

<file path=docProps/app.xml><?xml version="1.0" encoding="utf-8"?>
<Properties xmlns="http://schemas.openxmlformats.org/officeDocument/2006/extended-properties" xmlns:vt="http://schemas.openxmlformats.org/officeDocument/2006/docPropsVTypes">
  <Template>Families Part 1</Template>
  <TotalTime>149</TotalTime>
  <Words>748</Words>
  <Application>Microsoft Office PowerPoint</Application>
  <PresentationFormat>Widescreen</PresentationFormat>
  <Paragraphs>80</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1_Office Theme</vt:lpstr>
      <vt:lpstr>Introducing PIADS </vt:lpstr>
      <vt:lpstr>In this session</vt:lpstr>
      <vt:lpstr>What is PIADS </vt:lpstr>
      <vt:lpstr>PIADS development</vt:lpstr>
      <vt:lpstr>The Questionnaire</vt:lpstr>
      <vt:lpstr>The 26 Dimensions</vt:lpstr>
      <vt:lpstr>The scoring sheet</vt:lpstr>
      <vt:lpstr>Worked Example</vt:lpstr>
      <vt:lpstr>Interpreting the results</vt:lpstr>
      <vt:lpstr>cBoard PIADS online form </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Evaluating Success</dc:title>
  <dc:creator>david banes</dc:creator>
  <cp:lastModifiedBy>david banes</cp:lastModifiedBy>
  <cp:revision>16</cp:revision>
  <dcterms:created xsi:type="dcterms:W3CDTF">2019-08-14T12:45:11Z</dcterms:created>
  <dcterms:modified xsi:type="dcterms:W3CDTF">2019-10-26T09:07:24Z</dcterms:modified>
</cp:coreProperties>
</file>