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3" r:id="rId8"/>
    <p:sldId id="262"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59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15"/>
          <p:cNvSpPr txBox="1">
            <a:spLocks noGrp="1"/>
          </p:cNvSpPr>
          <p:nvPr>
            <p:ph type="subTitle" idx="1"/>
          </p:nvPr>
        </p:nvSpPr>
        <p:spPr>
          <a:xfrm>
            <a:off x="436701" y="4685632"/>
            <a:ext cx="5659299" cy="1247274"/>
          </a:xfrm>
          <a:prstGeom prst="rect">
            <a:avLst/>
          </a:prstGeom>
          <a:noFill/>
          <a:ln>
            <a:noFill/>
          </a:ln>
        </p:spPr>
        <p:txBody>
          <a:bodyPr spcFirstLastPara="1" wrap="square" lIns="91425" tIns="45700" rIns="91425" bIns="45700" anchor="t" anchorCtr="0">
            <a:normAutofit/>
          </a:bodyPr>
          <a:lstStyle>
            <a:lvl1pPr lvl="0" algn="l">
              <a:spcBef>
                <a:spcPts val="640"/>
              </a:spcBef>
              <a:spcAft>
                <a:spcPts val="0"/>
              </a:spcAft>
              <a:buSzPts val="3200"/>
              <a:buNone/>
              <a:defRPr>
                <a:solidFill>
                  <a:srgbClr val="206EB5"/>
                </a:solidFill>
              </a:defRPr>
            </a:lvl1pPr>
            <a:lvl2pPr lvl="1" algn="ctr">
              <a:spcBef>
                <a:spcPts val="560"/>
              </a:spcBef>
              <a:spcAft>
                <a:spcPts val="0"/>
              </a:spcAft>
              <a:buSzPts val="2800"/>
              <a:buNone/>
              <a:defRPr>
                <a:solidFill>
                  <a:srgbClr val="888888"/>
                </a:solidFill>
              </a:defRPr>
            </a:lvl2pPr>
            <a:lvl3pPr lvl="2" algn="ctr">
              <a:spcBef>
                <a:spcPts val="480"/>
              </a:spcBef>
              <a:spcAft>
                <a:spcPts val="0"/>
              </a:spcAft>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r>
              <a:rPr lang="en-US"/>
              <a:t>Click to edit Master subtitle style</a:t>
            </a:r>
            <a:endParaRPr/>
          </a:p>
        </p:txBody>
      </p:sp>
      <p:sp>
        <p:nvSpPr>
          <p:cNvPr id="10" name="Google Shape;10;p15"/>
          <p:cNvSpPr txBox="1">
            <a:spLocks noGrp="1"/>
          </p:cNvSpPr>
          <p:nvPr>
            <p:ph type="ctrTitle"/>
          </p:nvPr>
        </p:nvSpPr>
        <p:spPr>
          <a:xfrm>
            <a:off x="436701" y="2710281"/>
            <a:ext cx="5659299" cy="188845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C33026"/>
              </a:buClr>
              <a:buSzPts val="4000"/>
              <a:buFont typeface="Calibri"/>
              <a:buNone/>
              <a:defRPr b="1">
                <a:solidFill>
                  <a:srgbClr val="C330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pic>
        <p:nvPicPr>
          <p:cNvPr id="11" name="Google Shape;11;p15"/>
          <p:cNvPicPr preferRelativeResize="0"/>
          <p:nvPr/>
        </p:nvPicPr>
        <p:blipFill rotWithShape="1">
          <a:blip r:embed="rId2">
            <a:alphaModFix/>
          </a:blip>
          <a:srcRect/>
          <a:stretch/>
        </p:blipFill>
        <p:spPr>
          <a:xfrm>
            <a:off x="1421272" y="148850"/>
            <a:ext cx="3137457" cy="2353093"/>
          </a:xfrm>
          <a:prstGeom prst="rect">
            <a:avLst/>
          </a:prstGeom>
          <a:noFill/>
          <a:ln>
            <a:noFill/>
          </a:ln>
        </p:spPr>
      </p:pic>
    </p:spTree>
    <p:extLst>
      <p:ext uri="{BB962C8B-B14F-4D97-AF65-F5344CB8AC3E}">
        <p14:creationId xmlns:p14="http://schemas.microsoft.com/office/powerpoint/2010/main" val="2121623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2"/>
        <p:cNvGrpSpPr/>
        <p:nvPr/>
      </p:nvGrpSpPr>
      <p:grpSpPr>
        <a:xfrm>
          <a:off x="0" y="0"/>
          <a:ext cx="0" cy="0"/>
          <a:chOff x="0" y="0"/>
          <a:chExt cx="0" cy="0"/>
        </a:xfrm>
      </p:grpSpPr>
      <p:sp>
        <p:nvSpPr>
          <p:cNvPr id="13" name="Google Shape;13;p16"/>
          <p:cNvSpPr/>
          <p:nvPr/>
        </p:nvSpPr>
        <p:spPr>
          <a:xfrm>
            <a:off x="0" y="1"/>
            <a:ext cx="12151525" cy="1300163"/>
          </a:xfrm>
          <a:prstGeom prst="rect">
            <a:avLst/>
          </a:prstGeom>
          <a:solidFill>
            <a:srgbClr val="206EB5"/>
          </a:solidFill>
          <a:ln w="9525" cap="flat" cmpd="sng">
            <a:solidFill>
              <a:srgbClr val="206EB5"/>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6"/>
          <p:cNvSpPr txBox="1">
            <a:spLocks noGrp="1"/>
          </p:cNvSpPr>
          <p:nvPr>
            <p:ph type="title"/>
          </p:nvPr>
        </p:nvSpPr>
        <p:spPr>
          <a:xfrm>
            <a:off x="-66674" y="1"/>
            <a:ext cx="12147665" cy="130016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 name="Google Shape;15;p16"/>
          <p:cNvSpPr txBox="1">
            <a:spLocks noGrp="1"/>
          </p:cNvSpPr>
          <p:nvPr>
            <p:ph type="body" idx="1"/>
          </p:nvPr>
        </p:nvSpPr>
        <p:spPr>
          <a:xfrm>
            <a:off x="609600" y="1828800"/>
            <a:ext cx="10972800" cy="3999832"/>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C33026"/>
              </a:buClr>
              <a:buSzPts val="3200"/>
              <a:buChar char="•"/>
              <a:defRPr b="0"/>
            </a:lvl1pPr>
            <a:lvl2pPr marL="914400" lvl="1" indent="-406400" algn="l">
              <a:spcBef>
                <a:spcPts val="560"/>
              </a:spcBef>
              <a:spcAft>
                <a:spcPts val="0"/>
              </a:spcAft>
              <a:buSzPts val="2800"/>
              <a:buChar char="–"/>
              <a:defRPr b="0"/>
            </a:lvl2pPr>
            <a:lvl3pPr marL="1371600" lvl="2" indent="-381000" algn="l">
              <a:spcBef>
                <a:spcPts val="480"/>
              </a:spcBef>
              <a:spcAft>
                <a:spcPts val="0"/>
              </a:spcAft>
              <a:buClr>
                <a:srgbClr val="004987"/>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pPr lvl="0"/>
            <a:r>
              <a:rPr lang="en-US"/>
              <a:t>Click to edit Master text styles</a:t>
            </a:r>
          </a:p>
        </p:txBody>
      </p:sp>
      <p:sp>
        <p:nvSpPr>
          <p:cNvPr id="16" name="Google Shape;16;p16"/>
          <p:cNvSpPr txBox="1"/>
          <p:nvPr/>
        </p:nvSpPr>
        <p:spPr>
          <a:xfrm>
            <a:off x="11582400" y="109455"/>
            <a:ext cx="498593" cy="36512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400" b="1"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400" b="1" i="0" u="none" strike="noStrike" cap="none">
              <a:solidFill>
                <a:schemeClr val="dk1"/>
              </a:solidFill>
              <a:latin typeface="Calibri"/>
              <a:ea typeface="Calibri"/>
              <a:cs typeface="Calibri"/>
              <a:sym typeface="Calibri"/>
            </a:endParaRPr>
          </a:p>
        </p:txBody>
      </p:sp>
      <p:pic>
        <p:nvPicPr>
          <p:cNvPr id="17" name="Google Shape;17;p16"/>
          <p:cNvPicPr preferRelativeResize="0"/>
          <p:nvPr/>
        </p:nvPicPr>
        <p:blipFill rotWithShape="1">
          <a:blip r:embed="rId2">
            <a:alphaModFix/>
          </a:blip>
          <a:srcRect/>
          <a:stretch/>
        </p:blipFill>
        <p:spPr>
          <a:xfrm>
            <a:off x="10858995" y="5828632"/>
            <a:ext cx="1292531" cy="969398"/>
          </a:xfrm>
          <a:prstGeom prst="rect">
            <a:avLst/>
          </a:prstGeom>
          <a:noFill/>
          <a:ln>
            <a:noFill/>
          </a:ln>
        </p:spPr>
      </p:pic>
    </p:spTree>
    <p:extLst>
      <p:ext uri="{BB962C8B-B14F-4D97-AF65-F5344CB8AC3E}">
        <p14:creationId xmlns:p14="http://schemas.microsoft.com/office/powerpoint/2010/main" val="3325729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609601" y="274638"/>
            <a:ext cx="10905065" cy="861306"/>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000"/>
              <a:buFont typeface="Calibri"/>
              <a:buNone/>
              <a:defRPr sz="4000" b="1"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609600" y="1381478"/>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C33026"/>
              </a:buClr>
              <a:buSzPts val="3200"/>
              <a:buFont typeface="Arial"/>
              <a:buChar char="•"/>
              <a:defRPr sz="3200" b="1"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rgbClr val="009DDC"/>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rgbClr val="004987"/>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765930136"/>
      </p:ext>
    </p:extLst>
  </p:cSld>
  <p:clrMap bg1="lt1" tx1="dk1" bg2="dk2" tx2="lt2" accent1="accent1" accent2="accent2" accent3="accent3" accent4="accent4" accent5="accent5" accent6="accent6" hlink="hlink" folHlink="folHlink"/>
  <p:sldLayoutIdLst>
    <p:sldLayoutId id="2147483661" r:id="rId1"/>
    <p:sldLayoutId id="2147483662" r:id="rId2"/>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urveymonkey.com/r/SerbiaAAC" TargetMode="External"/><Relationship Id="rId2" Type="http://schemas.openxmlformats.org/officeDocument/2006/relationships/hyperlink" Target="https://www.surveymonkey.com/r/croatiaaa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727AEA1-4C88-4C54-A866-A58EE8345891}"/>
              </a:ext>
            </a:extLst>
          </p:cNvPr>
          <p:cNvSpPr>
            <a:spLocks noGrp="1"/>
          </p:cNvSpPr>
          <p:nvPr>
            <p:ph type="subTitle" idx="1"/>
          </p:nvPr>
        </p:nvSpPr>
        <p:spPr>
          <a:xfrm>
            <a:off x="4355558" y="3771232"/>
            <a:ext cx="5659299" cy="1247274"/>
          </a:xfrm>
        </p:spPr>
        <p:txBody>
          <a:bodyPr/>
          <a:lstStyle/>
          <a:p>
            <a:r>
              <a:rPr lang="en-GB" dirty="0"/>
              <a:t>Personal Development Planning</a:t>
            </a:r>
          </a:p>
        </p:txBody>
      </p:sp>
      <p:sp>
        <p:nvSpPr>
          <p:cNvPr id="2" name="Title 1">
            <a:extLst>
              <a:ext uri="{FF2B5EF4-FFF2-40B4-BE49-F238E27FC236}">
                <a16:creationId xmlns:a16="http://schemas.microsoft.com/office/drawing/2014/main" id="{CFB03911-F671-42C6-80B3-2C7621D5870A}"/>
              </a:ext>
            </a:extLst>
          </p:cNvPr>
          <p:cNvSpPr>
            <a:spLocks noGrp="1"/>
          </p:cNvSpPr>
          <p:nvPr>
            <p:ph type="ctrTitle"/>
          </p:nvPr>
        </p:nvSpPr>
        <p:spPr>
          <a:xfrm>
            <a:off x="4355558" y="1704441"/>
            <a:ext cx="5659299" cy="1888456"/>
          </a:xfrm>
        </p:spPr>
        <p:txBody>
          <a:bodyPr/>
          <a:lstStyle/>
          <a:p>
            <a:r>
              <a:rPr lang="en-GB" dirty="0"/>
              <a:t>Action Planning</a:t>
            </a:r>
          </a:p>
        </p:txBody>
      </p:sp>
    </p:spTree>
    <p:extLst>
      <p:ext uri="{BB962C8B-B14F-4D97-AF65-F5344CB8AC3E}">
        <p14:creationId xmlns:p14="http://schemas.microsoft.com/office/powerpoint/2010/main" val="93951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B7AA1-1AA1-4AA6-BAF6-A5CD5A5C99A9}"/>
              </a:ext>
            </a:extLst>
          </p:cNvPr>
          <p:cNvSpPr>
            <a:spLocks noGrp="1"/>
          </p:cNvSpPr>
          <p:nvPr>
            <p:ph type="title"/>
          </p:nvPr>
        </p:nvSpPr>
        <p:spPr/>
        <p:txBody>
          <a:bodyPr/>
          <a:lstStyle/>
          <a:p>
            <a:r>
              <a:rPr lang="en-GB" dirty="0"/>
              <a:t>In this session we will cover</a:t>
            </a:r>
          </a:p>
        </p:txBody>
      </p:sp>
      <p:sp>
        <p:nvSpPr>
          <p:cNvPr id="3" name="Content Placeholder 2">
            <a:extLst>
              <a:ext uri="{FF2B5EF4-FFF2-40B4-BE49-F238E27FC236}">
                <a16:creationId xmlns:a16="http://schemas.microsoft.com/office/drawing/2014/main" id="{7421C278-4123-44DA-9B9B-E5D7E12CEA60}"/>
              </a:ext>
            </a:extLst>
          </p:cNvPr>
          <p:cNvSpPr>
            <a:spLocks noGrp="1"/>
          </p:cNvSpPr>
          <p:nvPr>
            <p:ph type="body" idx="1"/>
          </p:nvPr>
        </p:nvSpPr>
        <p:spPr/>
        <p:txBody>
          <a:bodyPr/>
          <a:lstStyle/>
          <a:p>
            <a:r>
              <a:rPr lang="en-GB" dirty="0"/>
              <a:t>How to prepare an action plan to use AAC more effectively in your daily work and in your work with colleagues </a:t>
            </a:r>
          </a:p>
          <a:p>
            <a:r>
              <a:rPr lang="en-GB" dirty="0"/>
              <a:t>We will help you to prepare a SWOT analysis of your current status</a:t>
            </a:r>
          </a:p>
          <a:p>
            <a:r>
              <a:rPr lang="en-GB" dirty="0"/>
              <a:t>We will provide an action plan format for your own development or that of your team</a:t>
            </a:r>
          </a:p>
        </p:txBody>
      </p:sp>
    </p:spTree>
    <p:extLst>
      <p:ext uri="{BB962C8B-B14F-4D97-AF65-F5344CB8AC3E}">
        <p14:creationId xmlns:p14="http://schemas.microsoft.com/office/powerpoint/2010/main" val="62190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1984C-FDCD-4602-B621-F57AA6B6816D}"/>
              </a:ext>
            </a:extLst>
          </p:cNvPr>
          <p:cNvSpPr>
            <a:spLocks noGrp="1"/>
          </p:cNvSpPr>
          <p:nvPr>
            <p:ph type="title"/>
          </p:nvPr>
        </p:nvSpPr>
        <p:spPr/>
        <p:txBody>
          <a:bodyPr/>
          <a:lstStyle/>
          <a:p>
            <a:r>
              <a:rPr lang="en-GB" dirty="0"/>
              <a:t>Why Action Planning	</a:t>
            </a:r>
          </a:p>
        </p:txBody>
      </p:sp>
      <p:sp>
        <p:nvSpPr>
          <p:cNvPr id="3" name="Content Placeholder 2">
            <a:extLst>
              <a:ext uri="{FF2B5EF4-FFF2-40B4-BE49-F238E27FC236}">
                <a16:creationId xmlns:a16="http://schemas.microsoft.com/office/drawing/2014/main" id="{C96DDC04-A339-4F68-B670-808FABA32A37}"/>
              </a:ext>
            </a:extLst>
          </p:cNvPr>
          <p:cNvSpPr>
            <a:spLocks noGrp="1"/>
          </p:cNvSpPr>
          <p:nvPr>
            <p:ph type="body" idx="1"/>
          </p:nvPr>
        </p:nvSpPr>
        <p:spPr/>
        <p:txBody>
          <a:bodyPr>
            <a:normAutofit fontScale="92500" lnSpcReduction="20000"/>
          </a:bodyPr>
          <a:lstStyle/>
          <a:p>
            <a:r>
              <a:rPr lang="en-GB" dirty="0"/>
              <a:t>Action plans are a good way to turn a training into measurable results. They have been defined action plans as written documents completed by  learners that specify how the they expect to implement learned skills or knowledge .</a:t>
            </a:r>
          </a:p>
          <a:p>
            <a:r>
              <a:rPr lang="en-GB" dirty="0"/>
              <a:t>We ask you to write down specific things that you can do to deliver your learning. You should do this immediately completing the course. </a:t>
            </a:r>
          </a:p>
          <a:p>
            <a:r>
              <a:rPr lang="en-GB" dirty="0"/>
              <a:t>You will keep that list so that you can reference it. You can refer to it later to see if your work and activity has developed as a result of the course.</a:t>
            </a:r>
          </a:p>
        </p:txBody>
      </p:sp>
    </p:spTree>
    <p:extLst>
      <p:ext uri="{BB962C8B-B14F-4D97-AF65-F5344CB8AC3E}">
        <p14:creationId xmlns:p14="http://schemas.microsoft.com/office/powerpoint/2010/main" val="423274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EB599-E901-4DC0-86B5-6D0D72F4C262}"/>
              </a:ext>
            </a:extLst>
          </p:cNvPr>
          <p:cNvSpPr>
            <a:spLocks noGrp="1"/>
          </p:cNvSpPr>
          <p:nvPr>
            <p:ph type="title"/>
          </p:nvPr>
        </p:nvSpPr>
        <p:spPr/>
        <p:txBody>
          <a:bodyPr/>
          <a:lstStyle/>
          <a:p>
            <a:r>
              <a:rPr lang="en-GB" dirty="0"/>
              <a:t>Starting Simply</a:t>
            </a:r>
          </a:p>
        </p:txBody>
      </p:sp>
      <p:sp>
        <p:nvSpPr>
          <p:cNvPr id="3" name="Content Placeholder 2">
            <a:extLst>
              <a:ext uri="{FF2B5EF4-FFF2-40B4-BE49-F238E27FC236}">
                <a16:creationId xmlns:a16="http://schemas.microsoft.com/office/drawing/2014/main" id="{82738D74-CFF7-4D0B-B268-FAA477D0600F}"/>
              </a:ext>
            </a:extLst>
          </p:cNvPr>
          <p:cNvSpPr>
            <a:spLocks noGrp="1"/>
          </p:cNvSpPr>
          <p:nvPr>
            <p:ph type="body" idx="1"/>
          </p:nvPr>
        </p:nvSpPr>
        <p:spPr/>
        <p:txBody>
          <a:bodyPr>
            <a:normAutofit fontScale="77500" lnSpcReduction="20000"/>
          </a:bodyPr>
          <a:lstStyle/>
          <a:p>
            <a:r>
              <a:rPr lang="en-GB" dirty="0"/>
              <a:t>Now you have finished the course, look back over the content of the course.</a:t>
            </a:r>
          </a:p>
          <a:p>
            <a:r>
              <a:rPr lang="en-GB" dirty="0"/>
              <a:t>Take just five minutes to brainstorm a list of your insights. Then post the list somewhere as a reminder.</a:t>
            </a:r>
          </a:p>
          <a:p>
            <a:r>
              <a:rPr lang="en-GB" dirty="0"/>
              <a:t>Ask yourself this one question: What do I want to do as a result of this new information/these insights?</a:t>
            </a:r>
          </a:p>
          <a:p>
            <a:r>
              <a:rPr lang="en-GB" dirty="0"/>
              <a:t>Identify no more than three steps you'd like to take. (Three is the sweet spot between overwhelming yourself and giving it so little effort that in either case you end up doing nothing.)</a:t>
            </a:r>
          </a:p>
          <a:p>
            <a:r>
              <a:rPr lang="en-GB" dirty="0"/>
              <a:t>Tell someone your plan. Having a planning friend - someone who knows your plan and might follow up with you - who'll help you implement it.</a:t>
            </a:r>
          </a:p>
          <a:p>
            <a:endParaRPr lang="en-GB" dirty="0"/>
          </a:p>
        </p:txBody>
      </p:sp>
    </p:spTree>
    <p:extLst>
      <p:ext uri="{BB962C8B-B14F-4D97-AF65-F5344CB8AC3E}">
        <p14:creationId xmlns:p14="http://schemas.microsoft.com/office/powerpoint/2010/main" val="2131586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4183-D11A-4266-A18F-F952E1CEBC57}"/>
              </a:ext>
            </a:extLst>
          </p:cNvPr>
          <p:cNvSpPr>
            <a:spLocks noGrp="1"/>
          </p:cNvSpPr>
          <p:nvPr>
            <p:ph type="title"/>
          </p:nvPr>
        </p:nvSpPr>
        <p:spPr/>
        <p:txBody>
          <a:bodyPr/>
          <a:lstStyle/>
          <a:p>
            <a:r>
              <a:rPr lang="en-GB" dirty="0"/>
              <a:t>Bringing learning to life</a:t>
            </a:r>
          </a:p>
        </p:txBody>
      </p:sp>
      <p:sp>
        <p:nvSpPr>
          <p:cNvPr id="3" name="Content Placeholder 2">
            <a:extLst>
              <a:ext uri="{FF2B5EF4-FFF2-40B4-BE49-F238E27FC236}">
                <a16:creationId xmlns:a16="http://schemas.microsoft.com/office/drawing/2014/main" id="{555BD343-4633-4D51-AA36-E9038D4E2ADC}"/>
              </a:ext>
            </a:extLst>
          </p:cNvPr>
          <p:cNvSpPr>
            <a:spLocks noGrp="1"/>
          </p:cNvSpPr>
          <p:nvPr>
            <p:ph type="body" idx="1"/>
          </p:nvPr>
        </p:nvSpPr>
        <p:spPr>
          <a:xfrm>
            <a:off x="209006" y="1828800"/>
            <a:ext cx="11586754" cy="4362994"/>
          </a:xfrm>
        </p:spPr>
        <p:txBody>
          <a:bodyPr>
            <a:normAutofit fontScale="70000" lnSpcReduction="20000"/>
          </a:bodyPr>
          <a:lstStyle/>
          <a:p>
            <a:r>
              <a:rPr lang="en-GB" sz="4000" dirty="0"/>
              <a:t>An effective action plans depends only on your action., ‘3 things I will do differently’ – they are more likely to be implemented!</a:t>
            </a:r>
          </a:p>
          <a:p>
            <a:r>
              <a:rPr lang="en-GB" sz="4000" dirty="0"/>
              <a:t>Your action plan should have specific, measurable, achievable goals with timescales (SMART) – success cannot be measured from using vague or open-ended plans</a:t>
            </a:r>
          </a:p>
          <a:p>
            <a:r>
              <a:rPr lang="en-GB" sz="4000" dirty="0"/>
              <a:t>Share your plan with the group – public commitment encourages us to follow through on our plans</a:t>
            </a:r>
          </a:p>
          <a:p>
            <a:r>
              <a:rPr lang="en-GB" sz="4000" dirty="0"/>
              <a:t>Find a planning partner to work with and who can you discuss progress with</a:t>
            </a:r>
          </a:p>
          <a:p>
            <a:r>
              <a:rPr lang="en-GB" sz="4000" dirty="0"/>
              <a:t>Together check out what progress has been made – discuss it on the course forum, email each other and share what progress has been made.</a:t>
            </a:r>
            <a:endParaRPr lang="en-GB" dirty="0"/>
          </a:p>
        </p:txBody>
      </p:sp>
    </p:spTree>
    <p:extLst>
      <p:ext uri="{BB962C8B-B14F-4D97-AF65-F5344CB8AC3E}">
        <p14:creationId xmlns:p14="http://schemas.microsoft.com/office/powerpoint/2010/main" val="3777904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33D8-2C69-4289-85F9-EAB602A55580}"/>
              </a:ext>
            </a:extLst>
          </p:cNvPr>
          <p:cNvSpPr>
            <a:spLocks noGrp="1"/>
          </p:cNvSpPr>
          <p:nvPr>
            <p:ph type="title"/>
          </p:nvPr>
        </p:nvSpPr>
        <p:spPr/>
        <p:txBody>
          <a:bodyPr/>
          <a:lstStyle/>
          <a:p>
            <a:r>
              <a:rPr lang="en-GB" dirty="0"/>
              <a:t>Action Plan Format </a:t>
            </a:r>
          </a:p>
        </p:txBody>
      </p:sp>
      <p:sp>
        <p:nvSpPr>
          <p:cNvPr id="3" name="Content Placeholder 2">
            <a:extLst>
              <a:ext uri="{FF2B5EF4-FFF2-40B4-BE49-F238E27FC236}">
                <a16:creationId xmlns:a16="http://schemas.microsoft.com/office/drawing/2014/main" id="{8CA07897-7B9F-4CF9-8A83-B9A142A380B1}"/>
              </a:ext>
            </a:extLst>
          </p:cNvPr>
          <p:cNvSpPr>
            <a:spLocks noGrp="1"/>
          </p:cNvSpPr>
          <p:nvPr>
            <p:ph type="body" idx="1"/>
          </p:nvPr>
        </p:nvSpPr>
        <p:spPr>
          <a:xfrm>
            <a:off x="838200" y="1575582"/>
            <a:ext cx="10515600" cy="4968909"/>
          </a:xfrm>
        </p:spPr>
        <p:txBody>
          <a:bodyPr>
            <a:normAutofit fontScale="77500" lnSpcReduction="20000"/>
          </a:bodyPr>
          <a:lstStyle/>
          <a:p>
            <a:pPr indent="-457200"/>
            <a:r>
              <a:rPr lang="en-GB" dirty="0"/>
              <a:t>Step 1</a:t>
            </a:r>
          </a:p>
          <a:p>
            <a:pPr marL="0" indent="0">
              <a:buNone/>
            </a:pPr>
            <a:r>
              <a:rPr lang="en-GB" dirty="0"/>
              <a:t>Define what you plan to do in the next week, next four weeks and over the next three months. Be realistic about what you can achieve</a:t>
            </a:r>
          </a:p>
          <a:p>
            <a:pPr indent="-457200"/>
            <a:r>
              <a:rPr lang="en-GB" dirty="0"/>
              <a:t>Step 2    </a:t>
            </a:r>
          </a:p>
          <a:p>
            <a:pPr marL="0" indent="0">
              <a:buNone/>
            </a:pPr>
            <a:r>
              <a:rPr lang="en-GB" dirty="0"/>
              <a:t>Describe how you will know you have achieved what you set out to do</a:t>
            </a:r>
          </a:p>
          <a:p>
            <a:pPr indent="-457200"/>
            <a:r>
              <a:rPr lang="en-GB" dirty="0"/>
              <a:t>Step 3 </a:t>
            </a:r>
          </a:p>
          <a:p>
            <a:pPr marL="0" indent="0">
              <a:buNone/>
            </a:pPr>
            <a:r>
              <a:rPr lang="en-GB" dirty="0"/>
              <a:t>Set a date when you will review your progress – about 3 months</a:t>
            </a:r>
          </a:p>
          <a:p>
            <a:pPr indent="-457200"/>
            <a:r>
              <a:rPr lang="en-GB" dirty="0"/>
              <a:t>Step 4 </a:t>
            </a:r>
          </a:p>
          <a:p>
            <a:pPr marL="0" indent="0">
              <a:buNone/>
            </a:pPr>
            <a:r>
              <a:rPr lang="en-GB" dirty="0"/>
              <a:t>Complete the progress review and think about what has worked well and what has not </a:t>
            </a:r>
          </a:p>
          <a:p>
            <a:pPr indent="-457200"/>
            <a:r>
              <a:rPr lang="en-GB" dirty="0"/>
              <a:t>Step 5 </a:t>
            </a:r>
          </a:p>
          <a:p>
            <a:pPr marL="0" indent="0">
              <a:buNone/>
            </a:pPr>
            <a:r>
              <a:rPr lang="en-GB" dirty="0"/>
              <a:t>Prepare a new action plan, building upon what you have achieved do far and addressing anything that has been challenging </a:t>
            </a:r>
          </a:p>
          <a:p>
            <a:endParaRPr lang="en-GB" dirty="0"/>
          </a:p>
        </p:txBody>
      </p:sp>
    </p:spTree>
    <p:extLst>
      <p:ext uri="{BB962C8B-B14F-4D97-AF65-F5344CB8AC3E}">
        <p14:creationId xmlns:p14="http://schemas.microsoft.com/office/powerpoint/2010/main" val="6387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3A689-3B4E-4A7A-8D77-4C4F9BB730BC}"/>
              </a:ext>
            </a:extLst>
          </p:cNvPr>
          <p:cNvSpPr>
            <a:spLocks noGrp="1"/>
          </p:cNvSpPr>
          <p:nvPr>
            <p:ph type="title"/>
          </p:nvPr>
        </p:nvSpPr>
        <p:spPr/>
        <p:txBody>
          <a:bodyPr/>
          <a:lstStyle/>
          <a:p>
            <a:r>
              <a:rPr lang="en-GB" dirty="0"/>
              <a:t>Planning for the future together</a:t>
            </a:r>
          </a:p>
        </p:txBody>
      </p:sp>
      <p:sp>
        <p:nvSpPr>
          <p:cNvPr id="3" name="Content Placeholder 2">
            <a:extLst>
              <a:ext uri="{FF2B5EF4-FFF2-40B4-BE49-F238E27FC236}">
                <a16:creationId xmlns:a16="http://schemas.microsoft.com/office/drawing/2014/main" id="{54E4F0F7-E5A0-44F3-BFD1-9DCD1CF44713}"/>
              </a:ext>
            </a:extLst>
          </p:cNvPr>
          <p:cNvSpPr>
            <a:spLocks noGrp="1"/>
          </p:cNvSpPr>
          <p:nvPr>
            <p:ph type="body" idx="1"/>
          </p:nvPr>
        </p:nvSpPr>
        <p:spPr/>
        <p:txBody>
          <a:bodyPr/>
          <a:lstStyle/>
          <a:p>
            <a:pPr marL="0" indent="0" algn="ctr">
              <a:buNone/>
            </a:pPr>
            <a:endParaRPr lang="en-GB" dirty="0">
              <a:hlinkClick r:id="rId2"/>
            </a:endParaRPr>
          </a:p>
          <a:p>
            <a:pPr marL="0" indent="0" algn="ctr">
              <a:buNone/>
            </a:pPr>
            <a:r>
              <a:rPr lang="en-GB" dirty="0">
                <a:hlinkClick r:id="rId2"/>
              </a:rPr>
              <a:t>https://www.surveymonkey.com/r/croatiaaac</a:t>
            </a:r>
            <a:endParaRPr lang="en-GB" dirty="0"/>
          </a:p>
          <a:p>
            <a:pPr marL="0" indent="0" algn="ctr">
              <a:buNone/>
            </a:pPr>
            <a:r>
              <a:rPr lang="en-GB">
                <a:hlinkClick r:id="rId3"/>
              </a:rPr>
              <a:t>https://www.surveymonkey.com/r/SerbiaAAC</a:t>
            </a:r>
            <a:r>
              <a:rPr lang="en-GB"/>
              <a:t> </a:t>
            </a:r>
            <a:endParaRPr lang="en-GB" dirty="0"/>
          </a:p>
          <a:p>
            <a:pPr marL="0" indent="0" algn="ctr">
              <a:buNone/>
            </a:pPr>
            <a:endParaRPr lang="en-GB" dirty="0"/>
          </a:p>
          <a:p>
            <a:pPr marL="0" indent="0" algn="ctr">
              <a:buNone/>
            </a:pPr>
            <a:r>
              <a:rPr lang="en-GB" dirty="0"/>
              <a:t>We will complete the survey to help the National Team get a sense of your priorities for the future </a:t>
            </a:r>
          </a:p>
        </p:txBody>
      </p:sp>
    </p:spTree>
    <p:extLst>
      <p:ext uri="{BB962C8B-B14F-4D97-AF65-F5344CB8AC3E}">
        <p14:creationId xmlns:p14="http://schemas.microsoft.com/office/powerpoint/2010/main" val="102913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62C7ED-0D32-4D36-A7F7-B14CF6CBEF01}"/>
              </a:ext>
            </a:extLst>
          </p:cNvPr>
          <p:cNvSpPr>
            <a:spLocks noGrp="1"/>
          </p:cNvSpPr>
          <p:nvPr>
            <p:ph type="body" idx="1"/>
          </p:nvPr>
        </p:nvSpPr>
        <p:spPr/>
        <p:txBody>
          <a:bodyPr>
            <a:normAutofit/>
          </a:bodyPr>
          <a:lstStyle/>
          <a:p>
            <a:pPr marL="0" indent="0" algn="ctr">
              <a:buNone/>
            </a:pPr>
            <a:endParaRPr lang="en-GB" sz="5400" dirty="0"/>
          </a:p>
          <a:p>
            <a:pPr marL="0" indent="0" algn="ctr">
              <a:buNone/>
            </a:pPr>
            <a:r>
              <a:rPr lang="en-GB" sz="5400" dirty="0"/>
              <a:t>Good luck</a:t>
            </a:r>
          </a:p>
        </p:txBody>
      </p:sp>
    </p:spTree>
    <p:extLst>
      <p:ext uri="{BB962C8B-B14F-4D97-AF65-F5344CB8AC3E}">
        <p14:creationId xmlns:p14="http://schemas.microsoft.com/office/powerpoint/2010/main" val="282015871"/>
      </p:ext>
    </p:extLst>
  </p:cSld>
  <p:clrMapOvr>
    <a:masterClrMapping/>
  </p:clrMapOvr>
</p:sld>
</file>

<file path=ppt/theme/theme1.xml><?xml version="1.0" encoding="utf-8"?>
<a:theme xmlns:a="http://schemas.openxmlformats.org/drawingml/2006/main" name="1_Office Theme">
  <a:themeElements>
    <a:clrScheme name="Custom 5">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206EB5"/>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lobal Symbols PPTX Template" id="{3A2BCEFE-9757-472C-B95F-B62E7B916A8D}" vid="{435A5CBD-5FA9-4875-8A2A-4C268D4AA28C}"/>
    </a:ext>
  </a:extLst>
</a:theme>
</file>

<file path=docProps/app.xml><?xml version="1.0" encoding="utf-8"?>
<Properties xmlns="http://schemas.openxmlformats.org/officeDocument/2006/extended-properties" xmlns:vt="http://schemas.openxmlformats.org/officeDocument/2006/docPropsVTypes">
  <Template>Families Part 1</Template>
  <TotalTime>111</TotalTime>
  <Words>557</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1_Office Theme</vt:lpstr>
      <vt:lpstr>Action Planning</vt:lpstr>
      <vt:lpstr>In this session we will cover</vt:lpstr>
      <vt:lpstr>Why Action Planning </vt:lpstr>
      <vt:lpstr>Starting Simply</vt:lpstr>
      <vt:lpstr>Bringing learning to life</vt:lpstr>
      <vt:lpstr>Action Plan Format </vt:lpstr>
      <vt:lpstr>Planning for the future together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Planning</dc:title>
  <dc:creator>david banes</dc:creator>
  <cp:lastModifiedBy>david banes</cp:lastModifiedBy>
  <cp:revision>10</cp:revision>
  <dcterms:created xsi:type="dcterms:W3CDTF">2019-08-14T13:23:55Z</dcterms:created>
  <dcterms:modified xsi:type="dcterms:W3CDTF">2019-10-30T11:19:50Z</dcterms:modified>
</cp:coreProperties>
</file>