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57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5"/>
          <p:cNvSpPr txBox="1">
            <a:spLocks noGrp="1"/>
          </p:cNvSpPr>
          <p:nvPr>
            <p:ph type="subTitle" idx="1"/>
          </p:nvPr>
        </p:nvSpPr>
        <p:spPr>
          <a:xfrm>
            <a:off x="436701" y="4685632"/>
            <a:ext cx="5659299" cy="1247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200"/>
              <a:buNone/>
              <a:defRPr>
                <a:solidFill>
                  <a:srgbClr val="206EB5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436701" y="2710281"/>
            <a:ext cx="5659299" cy="1888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33026"/>
              </a:buClr>
              <a:buSzPts val="4000"/>
              <a:buFont typeface="Calibri"/>
              <a:buNone/>
              <a:defRPr b="1">
                <a:solidFill>
                  <a:srgbClr val="C330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pic>
        <p:nvPicPr>
          <p:cNvPr id="11" name="Google Shape;1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21272" y="148850"/>
            <a:ext cx="3137457" cy="23530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080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6"/>
          <p:cNvSpPr/>
          <p:nvPr/>
        </p:nvSpPr>
        <p:spPr>
          <a:xfrm>
            <a:off x="0" y="1"/>
            <a:ext cx="12151525" cy="1300163"/>
          </a:xfrm>
          <a:prstGeom prst="rect">
            <a:avLst/>
          </a:prstGeom>
          <a:solidFill>
            <a:srgbClr val="206EB5"/>
          </a:solidFill>
          <a:ln w="9525" cap="flat" cmpd="sng">
            <a:solidFill>
              <a:srgbClr val="206EB5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6"/>
          <p:cNvSpPr txBox="1">
            <a:spLocks noGrp="1"/>
          </p:cNvSpPr>
          <p:nvPr>
            <p:ph type="title"/>
          </p:nvPr>
        </p:nvSpPr>
        <p:spPr>
          <a:xfrm>
            <a:off x="-66674" y="1"/>
            <a:ext cx="12147665" cy="1300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body" idx="1"/>
          </p:nvPr>
        </p:nvSpPr>
        <p:spPr>
          <a:xfrm>
            <a:off x="609600" y="1828800"/>
            <a:ext cx="10972800" cy="3999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C33026"/>
              </a:buClr>
              <a:buSzPts val="3200"/>
              <a:buChar char="•"/>
              <a:defRPr b="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Char char="–"/>
              <a:defRPr b="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004987"/>
              </a:buClr>
              <a:buSzPts val="24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Google Shape;16;p16"/>
          <p:cNvSpPr txBox="1"/>
          <p:nvPr/>
        </p:nvSpPr>
        <p:spPr>
          <a:xfrm>
            <a:off x="11582400" y="109455"/>
            <a:ext cx="4985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58995" y="5828632"/>
            <a:ext cx="1292531" cy="9693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226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609601" y="274638"/>
            <a:ext cx="10905065" cy="861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  <a:defRPr sz="40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609600" y="1381478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C33026"/>
              </a:buClr>
              <a:buSzPts val="3200"/>
              <a:buFont typeface="Arial"/>
              <a:buChar char="•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009DDC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004987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63274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ssaac.org/" TargetMode="External"/><Relationship Id="rId2" Type="http://schemas.openxmlformats.org/officeDocument/2006/relationships/hyperlink" Target="https://www.isaac-online.org/english/hom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sha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lenetinc.com/" TargetMode="External"/><Relationship Id="rId2" Type="http://schemas.openxmlformats.org/officeDocument/2006/relationships/hyperlink" Target="https://www.tobiidynavox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entrom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idzlearnlanguage.blogspot.com/" TargetMode="External"/><Relationship Id="rId2" Type="http://schemas.openxmlformats.org/officeDocument/2006/relationships/hyperlink" Target="https://praacticalaac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acinfo.email/" TargetMode="External"/><Relationship Id="rId2" Type="http://schemas.openxmlformats.org/officeDocument/2006/relationships/hyperlink" Target="https://paper.li/e-1513866621#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329EBA657EA6B4F9" TargetMode="External"/><Relationship Id="rId2" Type="http://schemas.openxmlformats.org/officeDocument/2006/relationships/hyperlink" Target="https://www.pinterest.co.uk/Davebanesaccess/aac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symbols.org/" TargetMode="External"/><Relationship Id="rId2" Type="http://schemas.openxmlformats.org/officeDocument/2006/relationships/hyperlink" Target="http://www.globalsymbol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aacticalaac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aac-online.org/english/conference-2020/" TargetMode="External"/><Relationship Id="rId2" Type="http://schemas.openxmlformats.org/officeDocument/2006/relationships/hyperlink" Target="https://www.atia.org/atia-2020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taac.eu/hr/" TargetMode="External"/><Relationship Id="rId4" Type="http://schemas.openxmlformats.org/officeDocument/2006/relationships/hyperlink" Target="https://communicationmatters.org.uk/what-we-do/conference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everyonecommunicates.org/stories/individualstorie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38F003E-4876-4952-A364-D5AD2963F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1684" y="4568067"/>
            <a:ext cx="5659299" cy="1247274"/>
          </a:xfrm>
        </p:spPr>
        <p:txBody>
          <a:bodyPr>
            <a:normAutofit fontScale="92500"/>
          </a:bodyPr>
          <a:lstStyle/>
          <a:p>
            <a:r>
              <a:rPr lang="en-GB" sz="4000" dirty="0"/>
              <a:t>Where do we get support?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73B7A1-DFC4-4CD2-A48A-7EA0B2EA3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684" y="2484772"/>
            <a:ext cx="5659299" cy="1888456"/>
          </a:xfrm>
        </p:spPr>
        <p:txBody>
          <a:bodyPr/>
          <a:lstStyle/>
          <a:p>
            <a:r>
              <a:rPr lang="en-GB" dirty="0"/>
              <a:t>Further Sources of Support</a:t>
            </a:r>
          </a:p>
        </p:txBody>
      </p:sp>
    </p:spTree>
    <p:extLst>
      <p:ext uri="{BB962C8B-B14F-4D97-AF65-F5344CB8AC3E}">
        <p14:creationId xmlns:p14="http://schemas.microsoft.com/office/powerpoint/2010/main" val="3107333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FB348-DB87-437D-91A8-62B0F27D2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Organisations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F3EF4-B8EE-48BC-94B9-35B7CE409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ISAAC 		</a:t>
            </a:r>
            <a:r>
              <a:rPr lang="en-GB" dirty="0">
                <a:hlinkClick r:id="rId2"/>
              </a:rPr>
              <a:t>https://www.isaac-online.org/english/home/</a:t>
            </a:r>
            <a:endParaRPr lang="en-GB" dirty="0"/>
          </a:p>
          <a:p>
            <a:r>
              <a:rPr lang="en-GB" dirty="0"/>
              <a:t>USAAC		</a:t>
            </a:r>
            <a:r>
              <a:rPr lang="en-GB" dirty="0">
                <a:hlinkClick r:id="rId3"/>
              </a:rPr>
              <a:t>https://ussaac.org/</a:t>
            </a:r>
            <a:r>
              <a:rPr lang="en-GB" dirty="0"/>
              <a:t> </a:t>
            </a:r>
          </a:p>
          <a:p>
            <a:r>
              <a:rPr lang="en-GB" dirty="0"/>
              <a:t>ASHA		</a:t>
            </a:r>
            <a:r>
              <a:rPr lang="en-GB" dirty="0">
                <a:hlinkClick r:id="rId4"/>
              </a:rPr>
              <a:t>https://www.asha.org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122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08E47-EC9B-497A-938E-0F5D44BE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Companies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37A78-C37E-4D9E-8862-1637091593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Tobii</a:t>
            </a:r>
            <a:r>
              <a:rPr lang="en-GB" dirty="0"/>
              <a:t> </a:t>
            </a:r>
            <a:r>
              <a:rPr lang="en-GB" dirty="0" err="1"/>
              <a:t>Dynavox</a:t>
            </a:r>
            <a:r>
              <a:rPr lang="en-GB" dirty="0"/>
              <a:t>	</a:t>
            </a:r>
            <a:r>
              <a:rPr lang="en-GB" dirty="0">
                <a:hlinkClick r:id="rId2"/>
              </a:rPr>
              <a:t>https://www.tobiidynavox.com/</a:t>
            </a:r>
            <a:r>
              <a:rPr lang="en-GB" dirty="0"/>
              <a:t> </a:t>
            </a:r>
          </a:p>
          <a:p>
            <a:r>
              <a:rPr lang="en-GB" dirty="0" err="1"/>
              <a:t>AbleNet</a:t>
            </a:r>
            <a:r>
              <a:rPr lang="en-GB" dirty="0"/>
              <a:t>			</a:t>
            </a:r>
            <a:r>
              <a:rPr lang="en-GB" dirty="0">
                <a:hlinkClick r:id="rId3"/>
              </a:rPr>
              <a:t>https://www.ablenetinc.com/</a:t>
            </a:r>
            <a:r>
              <a:rPr lang="en-GB" dirty="0"/>
              <a:t> </a:t>
            </a:r>
          </a:p>
          <a:p>
            <a:r>
              <a:rPr lang="en-GB" dirty="0"/>
              <a:t>PRC			</a:t>
            </a:r>
            <a:r>
              <a:rPr lang="en-GB" dirty="0">
                <a:hlinkClick r:id="rId4"/>
              </a:rPr>
              <a:t>https://www.prentrom.com/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1291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EE6A4-742E-4687-9023-9D0AC1EFF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People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F34224-A4F3-435A-9110-6644320136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Carole </a:t>
            </a:r>
            <a:r>
              <a:rPr lang="en-GB" dirty="0" err="1"/>
              <a:t>Zangari</a:t>
            </a:r>
            <a:r>
              <a:rPr lang="en-GB" dirty="0"/>
              <a:t>  	</a:t>
            </a:r>
            <a:r>
              <a:rPr lang="en-GB" dirty="0">
                <a:hlinkClick r:id="rId2"/>
              </a:rPr>
              <a:t>https://praacticalaac.org/</a:t>
            </a:r>
            <a:endParaRPr lang="en-GB" dirty="0"/>
          </a:p>
          <a:p>
            <a:r>
              <a:rPr lang="en-GB" dirty="0"/>
              <a:t>Susan Berkowitz 	</a:t>
            </a:r>
            <a:r>
              <a:rPr lang="en-GB" dirty="0" err="1">
                <a:hlinkClick r:id="rId3"/>
              </a:rPr>
              <a:t>Kidz</a:t>
            </a:r>
            <a:r>
              <a:rPr lang="en-GB" dirty="0">
                <a:hlinkClick r:id="rId3"/>
              </a:rPr>
              <a:t> Learn Language</a:t>
            </a:r>
            <a:endParaRPr lang="en-GB" dirty="0"/>
          </a:p>
          <a:p>
            <a:r>
              <a:rPr lang="en-GB" dirty="0"/>
              <a:t>Jane </a:t>
            </a:r>
            <a:r>
              <a:rPr lang="en-GB" dirty="0" err="1"/>
              <a:t>Farrall</a:t>
            </a:r>
            <a:r>
              <a:rPr lang="en-GB" dirty="0"/>
              <a:t>		http://www.janefarrall.com/	</a:t>
            </a:r>
          </a:p>
        </p:txBody>
      </p:sp>
    </p:spTree>
    <p:extLst>
      <p:ext uri="{BB962C8B-B14F-4D97-AF65-F5344CB8AC3E}">
        <p14:creationId xmlns:p14="http://schemas.microsoft.com/office/powerpoint/2010/main" val="1526581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6CD82-00C7-4F9F-BD2E-1E280A77C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Newsletters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53667-FEC4-4BA3-9FEC-42DF48E7E6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Global Symbols 	</a:t>
            </a:r>
            <a:r>
              <a:rPr lang="en-GB" dirty="0">
                <a:hlinkClick r:id="rId2"/>
              </a:rPr>
              <a:t>https://paper.li/e-1513866621#/</a:t>
            </a:r>
            <a:endParaRPr lang="en-GB" dirty="0"/>
          </a:p>
          <a:p>
            <a:r>
              <a:rPr lang="en-GB" dirty="0"/>
              <a:t> </a:t>
            </a:r>
            <a:r>
              <a:rPr lang="en-GB" dirty="0" err="1"/>
              <a:t>AACinfo</a:t>
            </a:r>
            <a:r>
              <a:rPr lang="en-GB" dirty="0"/>
              <a:t> 		</a:t>
            </a:r>
            <a:r>
              <a:rPr lang="en-GB" dirty="0">
                <a:hlinkClick r:id="rId3"/>
              </a:rPr>
              <a:t>https://aacinfo.email/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469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073C4-9F61-4101-9BB8-D42440C3D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Social Media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33F6E-4FE9-4FC1-A028-EC315CB56B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25400" indent="0">
              <a:buNone/>
            </a:pPr>
            <a:r>
              <a:rPr lang="en-GB" dirty="0" err="1"/>
              <a:t>FaceBook</a:t>
            </a:r>
            <a:r>
              <a:rPr lang="en-GB" dirty="0"/>
              <a:t> 		People/Pages/Groups </a:t>
            </a:r>
          </a:p>
          <a:p>
            <a:pPr marL="25400" indent="0">
              <a:buNone/>
            </a:pPr>
            <a:r>
              <a:rPr lang="en-GB" dirty="0"/>
              <a:t>LinkedIn		People/Companies/Groups</a:t>
            </a:r>
          </a:p>
          <a:p>
            <a:pPr marL="25400" indent="0">
              <a:buNone/>
            </a:pPr>
            <a:r>
              <a:rPr lang="en-GB" dirty="0"/>
              <a:t>Twitter		#</a:t>
            </a:r>
            <a:r>
              <a:rPr lang="en-GB" dirty="0" err="1"/>
              <a:t>aac</a:t>
            </a:r>
            <a:endParaRPr lang="en-GB" dirty="0"/>
          </a:p>
          <a:p>
            <a:pPr marL="25400" indent="0">
              <a:buNone/>
            </a:pPr>
            <a:endParaRPr lang="en-GB" dirty="0"/>
          </a:p>
          <a:p>
            <a:pPr marL="25400" indent="0">
              <a:buNone/>
            </a:pPr>
            <a:r>
              <a:rPr lang="en-GB" dirty="0"/>
              <a:t>Pinterest 	</a:t>
            </a:r>
          </a:p>
          <a:p>
            <a:pPr marL="25400" indent="0">
              <a:buNone/>
            </a:pPr>
            <a:r>
              <a:rPr lang="en-GB" dirty="0">
                <a:hlinkClick r:id="rId2"/>
              </a:rPr>
              <a:t>https://www.pinterest.co.uk/Davebanesaccess/aac/</a:t>
            </a:r>
            <a:endParaRPr lang="en-GB" dirty="0"/>
          </a:p>
          <a:p>
            <a:pPr marL="25400" indent="0">
              <a:buNone/>
            </a:pPr>
            <a:r>
              <a:rPr lang="en-GB" dirty="0"/>
              <a:t>YouTube</a:t>
            </a:r>
          </a:p>
          <a:p>
            <a:pPr marL="25400" indent="0">
              <a:buNone/>
            </a:pPr>
            <a:r>
              <a:rPr lang="en-GB" dirty="0">
                <a:hlinkClick r:id="rId3"/>
              </a:rPr>
              <a:t>https://www.youtube.com/playlist?list=PL329EBA657EA6B4F9</a:t>
            </a:r>
            <a:endParaRPr lang="en-GB" dirty="0"/>
          </a:p>
          <a:p>
            <a:pPr marL="2540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4086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98F30-4037-4C8D-AC58-CF8813E6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Websites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28A0C-22A3-44D4-8444-4CE293F3D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www.globalsymbols.com</a:t>
            </a:r>
            <a:r>
              <a:rPr lang="en-GB" dirty="0"/>
              <a:t>   </a:t>
            </a:r>
          </a:p>
          <a:p>
            <a:r>
              <a:rPr lang="en-GB" dirty="0">
                <a:hlinkClick r:id="rId3"/>
              </a:rPr>
              <a:t>www.opensymbols.org</a:t>
            </a:r>
            <a:r>
              <a:rPr lang="en-GB" dirty="0"/>
              <a:t>  </a:t>
            </a:r>
          </a:p>
          <a:p>
            <a:r>
              <a:rPr lang="en-GB" dirty="0">
                <a:hlinkClick r:id="rId4"/>
              </a:rPr>
              <a:t>https://praacticalaac.org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373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A98E9-74D5-45BF-872C-286F0159A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C1A6CF-ECAE-4AAC-9A8A-AD891B232C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ATIA </a:t>
            </a:r>
          </a:p>
          <a:p>
            <a:pPr marL="25400" indent="0">
              <a:buNone/>
            </a:pPr>
            <a:r>
              <a:rPr lang="en-GB" dirty="0">
                <a:hlinkClick r:id="rId2"/>
              </a:rPr>
              <a:t>https://www.atia.org/atia-2020/</a:t>
            </a:r>
            <a:r>
              <a:rPr lang="en-GB" dirty="0"/>
              <a:t> </a:t>
            </a:r>
          </a:p>
          <a:p>
            <a:r>
              <a:rPr lang="en-GB" dirty="0"/>
              <a:t>ISAAC</a:t>
            </a:r>
          </a:p>
          <a:p>
            <a:pPr marL="25400" indent="0">
              <a:buNone/>
            </a:pPr>
            <a:r>
              <a:rPr lang="en-GB" dirty="0">
                <a:hlinkClick r:id="rId3"/>
              </a:rPr>
              <a:t>https://www.isaac-online.org/english/conference-2020/</a:t>
            </a:r>
            <a:r>
              <a:rPr lang="en-GB" dirty="0"/>
              <a:t> </a:t>
            </a:r>
          </a:p>
          <a:p>
            <a:r>
              <a:rPr lang="en-GB" dirty="0"/>
              <a:t>Communication Matters</a:t>
            </a:r>
          </a:p>
          <a:p>
            <a:pPr marL="25400" indent="0">
              <a:buNone/>
            </a:pPr>
            <a:r>
              <a:rPr lang="en-GB" dirty="0">
                <a:hlinkClick r:id="rId4"/>
              </a:rPr>
              <a:t>https://communicationmatters.org.uk/what-we-do/conference/</a:t>
            </a:r>
            <a:r>
              <a:rPr lang="en-GB" dirty="0"/>
              <a:t> </a:t>
            </a:r>
          </a:p>
          <a:p>
            <a:r>
              <a:rPr lang="en-GB" dirty="0"/>
              <a:t>ATAAC</a:t>
            </a:r>
          </a:p>
          <a:p>
            <a:pPr marL="25400" indent="0">
              <a:buNone/>
            </a:pPr>
            <a:r>
              <a:rPr lang="en-GB" dirty="0">
                <a:hlinkClick r:id="rId5"/>
              </a:rPr>
              <a:t>https://ataac.eu/hr/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981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F7E02-7DA4-4EAC-9527-5EA374D20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AAC Users</a:t>
            </a:r>
          </a:p>
        </p:txBody>
      </p:sp>
      <p:pic>
        <p:nvPicPr>
          <p:cNvPr id="1028" name="Picture 4" descr="everyone communicates logo">
            <a:hlinkClick r:id="rId2"/>
            <a:extLst>
              <a:ext uri="{FF2B5EF4-FFF2-40B4-BE49-F238E27FC236}">
                <a16:creationId xmlns:a16="http://schemas.microsoft.com/office/drawing/2014/main" id="{8A593BE5-8373-4350-8975-7BBFC6D9D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2" y="2468881"/>
            <a:ext cx="10401296" cy="130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2226F24-0393-40F9-908E-ADF5F30E7AA7}"/>
              </a:ext>
            </a:extLst>
          </p:cNvPr>
          <p:cNvSpPr/>
          <p:nvPr/>
        </p:nvSpPr>
        <p:spPr>
          <a:xfrm>
            <a:off x="1397726" y="4476095"/>
            <a:ext cx="10175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hlinkClick r:id="rId2"/>
              </a:rPr>
              <a:t>http://www.everyonecommunicates.org/stories/individualstories.html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926933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5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206EB5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bal Symbols PPTX Template" id="{3A2BCEFE-9757-472C-B95F-B62E7B916A8D}" vid="{435A5CBD-5FA9-4875-8A2A-4C268D4AA28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Families Part 1</Template>
  <TotalTime>105</TotalTime>
  <Words>103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 Theme</vt:lpstr>
      <vt:lpstr>Further Sources of Support</vt:lpstr>
      <vt:lpstr>Organisations</vt:lpstr>
      <vt:lpstr>Companies</vt:lpstr>
      <vt:lpstr>People</vt:lpstr>
      <vt:lpstr>Newsletters</vt:lpstr>
      <vt:lpstr>Social Media</vt:lpstr>
      <vt:lpstr>Websites</vt:lpstr>
      <vt:lpstr>Events</vt:lpstr>
      <vt:lpstr>AAC Users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Further Sources of Support</dc:title>
  <dc:creator>david banes</dc:creator>
  <cp:lastModifiedBy>david banes</cp:lastModifiedBy>
  <cp:revision>8</cp:revision>
  <dcterms:created xsi:type="dcterms:W3CDTF">2019-10-25T10:45:48Z</dcterms:created>
  <dcterms:modified xsi:type="dcterms:W3CDTF">2019-10-26T10:22:03Z</dcterms:modified>
</cp:coreProperties>
</file>