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91" r:id="rId3"/>
    <p:sldId id="299" r:id="rId4"/>
    <p:sldId id="304" r:id="rId5"/>
    <p:sldId id="303" r:id="rId6"/>
    <p:sldId id="305" r:id="rId7"/>
    <p:sldId id="301" r:id="rId8"/>
    <p:sldId id="306" r:id="rId9"/>
    <p:sldId id="30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2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7815-72F6-4533-99B5-9CF311A0423D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C7823-FA6C-4AFE-A962-F04849768C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26" y="4685632"/>
            <a:ext cx="4244474" cy="1247274"/>
          </a:xfrm>
        </p:spPr>
        <p:txBody>
          <a:bodyPr/>
          <a:lstStyle>
            <a:lvl1pPr marL="0" indent="0" algn="l">
              <a:buNone/>
              <a:defRPr>
                <a:solidFill>
                  <a:srgbClr val="206EB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26" y="2710281"/>
            <a:ext cx="4244474" cy="1888456"/>
          </a:xfrm>
        </p:spPr>
        <p:txBody>
          <a:bodyPr anchor="b" anchorCtr="0"/>
          <a:lstStyle>
            <a:lvl1pPr algn="l">
              <a:defRPr b="1">
                <a:solidFill>
                  <a:srgbClr val="C330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3" y="148849"/>
            <a:ext cx="2353093" cy="23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1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13644" cy="1300163"/>
          </a:xfrm>
          <a:prstGeom prst="rect">
            <a:avLst/>
          </a:prstGeom>
          <a:solidFill>
            <a:srgbClr val="206EB5"/>
          </a:solidFill>
          <a:ln>
            <a:solidFill>
              <a:srgbClr val="206E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579"/>
            <a:ext cx="8171744" cy="52863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80"/>
            <a:ext cx="8229600" cy="4465052"/>
          </a:xfrm>
        </p:spPr>
        <p:txBody>
          <a:bodyPr/>
          <a:lstStyle>
            <a:lvl1pPr>
              <a:buClr>
                <a:srgbClr val="C33026"/>
              </a:buClr>
              <a:defRPr b="1"/>
            </a:lvl1pPr>
            <a:lvl3pPr>
              <a:buClr>
                <a:srgbClr val="004987"/>
              </a:buCl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86799" y="109454"/>
            <a:ext cx="3739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628A73F-2ECA-7A4F-8566-D24DF8A24736}" type="slidenum">
              <a:rPr lang="en-US" sz="1400" b="1" smtClean="0"/>
              <a:pPr algn="r"/>
              <a:t>‹#›</a:t>
            </a:fld>
            <a:endParaRPr lang="en-US" sz="1400" b="1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46" y="5828632"/>
            <a:ext cx="969398" cy="9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8799" cy="86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14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2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3026"/>
        </a:buClr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9DDC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87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it.ly/2pSSmx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acapps.com/pdf/LAMP-WFL-for-iPad-Quick-Referenc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PnzfqN" TargetMode="External"/><Relationship Id="rId2" Type="http://schemas.openxmlformats.org/officeDocument/2006/relationships/hyperlink" Target="https://bit.ly/2N98gw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lifeaxis.ca/quick-star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803" y="3895002"/>
            <a:ext cx="5337468" cy="984180"/>
          </a:xfrm>
        </p:spPr>
        <p:txBody>
          <a:bodyPr>
            <a:normAutofit/>
          </a:bodyPr>
          <a:lstStyle/>
          <a:p>
            <a:r>
              <a:rPr lang="en-US" dirty="0" smtClean="0"/>
              <a:t>E.A</a:t>
            </a:r>
            <a:r>
              <a:rPr lang="en-US" dirty="0"/>
              <a:t>. Draffan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20" y="2876667"/>
            <a:ext cx="4573087" cy="866658"/>
          </a:xfrm>
        </p:spPr>
        <p:txBody>
          <a:bodyPr>
            <a:normAutofit/>
          </a:bodyPr>
          <a:lstStyle/>
          <a:p>
            <a:r>
              <a:rPr lang="en-GB" dirty="0" smtClean="0"/>
              <a:t>Building Boards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307" y="1138296"/>
            <a:ext cx="32575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Building Boards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b="0" dirty="0"/>
          </a:p>
          <a:p>
            <a:r>
              <a:rPr lang="en-GB" b="0" dirty="0" smtClean="0"/>
              <a:t>Milo Age 3 – </a:t>
            </a:r>
            <a:r>
              <a:rPr lang="en-GB" b="0" dirty="0"/>
              <a:t>Building for phrases and extended vocabulary – </a:t>
            </a:r>
            <a:r>
              <a:rPr lang="en-GB" b="0" dirty="0" smtClean="0"/>
              <a:t>making folders</a:t>
            </a:r>
          </a:p>
          <a:p>
            <a:r>
              <a:rPr lang="en-GB" b="0" dirty="0">
                <a:hlinkClick r:id="rId2"/>
              </a:rPr>
              <a:t>https://</a:t>
            </a:r>
            <a:r>
              <a:rPr lang="en-GB" b="0" dirty="0" smtClean="0">
                <a:hlinkClick r:id="rId2"/>
              </a:rPr>
              <a:t>bit.ly/2pSSmxW</a:t>
            </a:r>
            <a:r>
              <a:rPr lang="en-GB" b="0" dirty="0" smtClean="0"/>
              <a:t> </a:t>
            </a:r>
            <a:endParaRPr lang="en-GB" b="0" dirty="0"/>
          </a:p>
          <a:p>
            <a:r>
              <a:rPr lang="en-GB" b="0" dirty="0" smtClean="0"/>
              <a:t>Using LAMP as a </a:t>
            </a:r>
            <a:r>
              <a:rPr lang="en-GB" b="0" dirty="0" smtClean="0"/>
              <a:t>system</a:t>
            </a:r>
            <a:endParaRPr lang="en-GB" b="0" dirty="0" smtClean="0"/>
          </a:p>
        </p:txBody>
      </p:sp>
      <p:pic>
        <p:nvPicPr>
          <p:cNvPr id="4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43634" y="3819841"/>
            <a:ext cx="3235960" cy="285242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159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Language Acquisition through Motor Planning (LAMP)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80"/>
            <a:ext cx="8326582" cy="5362802"/>
          </a:xfrm>
        </p:spPr>
        <p:txBody>
          <a:bodyPr>
            <a:normAutofit fontScale="92500"/>
          </a:bodyPr>
          <a:lstStyle/>
          <a:p>
            <a:r>
              <a:rPr lang="en-GB" dirty="0"/>
              <a:t>Readiness to </a:t>
            </a:r>
            <a:r>
              <a:rPr lang="en-GB" dirty="0" smtClean="0"/>
              <a:t>Learn </a:t>
            </a:r>
            <a:r>
              <a:rPr lang="en-GB" b="0" dirty="0" smtClean="0"/>
              <a:t>– Potential user has the ability</a:t>
            </a:r>
          </a:p>
          <a:p>
            <a:r>
              <a:rPr lang="en-GB" dirty="0"/>
              <a:t>Joint </a:t>
            </a:r>
            <a:r>
              <a:rPr lang="en-GB" dirty="0" smtClean="0"/>
              <a:t>Engagement </a:t>
            </a:r>
            <a:r>
              <a:rPr lang="en-GB" b="0" dirty="0" smtClean="0"/>
              <a:t>– communication partners</a:t>
            </a:r>
            <a:endParaRPr lang="en-GB" b="0" dirty="0"/>
          </a:p>
          <a:p>
            <a:r>
              <a:rPr lang="en-GB" dirty="0"/>
              <a:t>Consistent and Unique Motor </a:t>
            </a:r>
            <a:r>
              <a:rPr lang="en-GB" dirty="0" smtClean="0"/>
              <a:t>Patterns </a:t>
            </a:r>
            <a:r>
              <a:rPr lang="en-GB" b="0" dirty="0" smtClean="0"/>
              <a:t>– develop automaticity</a:t>
            </a:r>
            <a:endParaRPr lang="en-GB" b="0" dirty="0"/>
          </a:p>
          <a:p>
            <a:r>
              <a:rPr lang="en-GB" dirty="0"/>
              <a:t>Single </a:t>
            </a:r>
            <a:r>
              <a:rPr lang="en-GB" dirty="0" smtClean="0"/>
              <a:t>Words </a:t>
            </a:r>
            <a:r>
              <a:rPr lang="en-GB" b="0" dirty="0" smtClean="0"/>
              <a:t>– words to make up sentences rather than being give completed phrases</a:t>
            </a:r>
            <a:endParaRPr lang="en-GB" b="0" dirty="0"/>
          </a:p>
          <a:p>
            <a:r>
              <a:rPr lang="en-GB" dirty="0"/>
              <a:t>Auditory </a:t>
            </a:r>
            <a:r>
              <a:rPr lang="en-GB" dirty="0" smtClean="0"/>
              <a:t>Signals </a:t>
            </a:r>
            <a:r>
              <a:rPr lang="en-GB" b="0" dirty="0" smtClean="0"/>
              <a:t>– symbol choice is spoken</a:t>
            </a:r>
            <a:endParaRPr lang="en-GB" b="0" dirty="0"/>
          </a:p>
          <a:p>
            <a:r>
              <a:rPr lang="en-GB" dirty="0"/>
              <a:t>Natural </a:t>
            </a:r>
            <a:r>
              <a:rPr lang="en-GB" dirty="0" smtClean="0"/>
              <a:t>Consequences</a:t>
            </a:r>
            <a:r>
              <a:rPr lang="en-GB" b="0" dirty="0" smtClean="0"/>
              <a:t> – linked outcome as a result of choosing a symbol – apple – they see/eat the apple</a:t>
            </a:r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4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smtClean="0"/>
              <a:t>Principles of Word for Life app (LAMP)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349725"/>
            <a:ext cx="8229600" cy="544592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A </a:t>
            </a:r>
            <a:r>
              <a:rPr lang="en-GB" b="0" dirty="0"/>
              <a:t>word-based program. A priority is placed on core vocabulary with access to fringe. </a:t>
            </a:r>
            <a:endParaRPr lang="en-GB" b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One </a:t>
            </a:r>
            <a:r>
              <a:rPr lang="en-GB" b="0" dirty="0"/>
              <a:t>motor plan per word allows for the development of quick effortless communication. No repeating words based on category; homonyms not present until the full level. </a:t>
            </a:r>
            <a:endParaRPr lang="en-GB" b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No </a:t>
            </a:r>
            <a:r>
              <a:rPr lang="en-GB" b="0" dirty="0"/>
              <a:t>motor plan changes as language develops. Motor plans can grow but not change. </a:t>
            </a:r>
            <a:endParaRPr lang="en-GB" b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At </a:t>
            </a:r>
            <a:r>
              <a:rPr lang="en-GB" b="0" dirty="0"/>
              <a:t>the LAMP 84 full level, EVERY word can be accessed in 3 hits or less. </a:t>
            </a:r>
            <a:endParaRPr lang="en-GB" b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At </a:t>
            </a:r>
            <a:r>
              <a:rPr lang="en-GB" b="0" dirty="0"/>
              <a:t>the full level, the initial core word appears as a label on the first button. </a:t>
            </a:r>
            <a:endParaRPr lang="en-GB" b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No </a:t>
            </a:r>
            <a:r>
              <a:rPr lang="en-GB" b="0" dirty="0"/>
              <a:t>carrier phrases – You do not have to hear a word to get a word </a:t>
            </a:r>
            <a:endParaRPr lang="en-GB" b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First </a:t>
            </a:r>
            <a:r>
              <a:rPr lang="en-GB" b="0" dirty="0"/>
              <a:t>4-5 spaces on the second row are empty in the transition and full levels. Storing personalized words here allows for the motor plan for these words to remain constant across levels. </a:t>
            </a:r>
            <a:endParaRPr lang="en-GB" b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0" dirty="0" smtClean="0"/>
              <a:t>No </a:t>
            </a:r>
            <a:r>
              <a:rPr lang="en-GB" b="0" dirty="0"/>
              <a:t>triple hits on one icon. No double hits on an icon before going to a third icon</a:t>
            </a:r>
            <a:r>
              <a:rPr lang="en-GB" b="0" dirty="0" smtClean="0"/>
              <a:t>.</a:t>
            </a:r>
          </a:p>
          <a:p>
            <a:pPr marL="0" indent="0">
              <a:buNone/>
            </a:pPr>
            <a:r>
              <a:rPr lang="en-GB" sz="2600" b="0" dirty="0">
                <a:hlinkClick r:id="rId2"/>
              </a:rPr>
              <a:t>https://aacapps.com/pdf/LAMP-WFL-for-iPad-Quick-Reference.pdf</a:t>
            </a:r>
            <a:endParaRPr lang="en-GB" sz="2600" b="0" dirty="0"/>
          </a:p>
        </p:txBody>
      </p:sp>
    </p:spTree>
    <p:extLst>
      <p:ext uri="{BB962C8B-B14F-4D97-AF65-F5344CB8AC3E}">
        <p14:creationId xmlns:p14="http://schemas.microsoft.com/office/powerpoint/2010/main" val="26121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Home board 6x6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499009"/>
              </p:ext>
            </p:extLst>
          </p:nvPr>
        </p:nvGraphicFramePr>
        <p:xfrm>
          <a:off x="208106" y="1563939"/>
          <a:ext cx="8620584" cy="2978332"/>
        </p:xfrm>
        <a:graphic>
          <a:graphicData uri="http://schemas.openxmlformats.org/drawingml/2006/table">
            <a:tbl>
              <a:tblPr firstRow="1" firstCol="1" bandRow="1"/>
              <a:tblGrid>
                <a:gridCol w="1435116">
                  <a:extLst>
                    <a:ext uri="{9D8B030D-6E8A-4147-A177-3AD203B41FA5}">
                      <a16:colId xmlns:a16="http://schemas.microsoft.com/office/drawing/2014/main" val="1538340524"/>
                    </a:ext>
                  </a:extLst>
                </a:gridCol>
                <a:gridCol w="1435116">
                  <a:extLst>
                    <a:ext uri="{9D8B030D-6E8A-4147-A177-3AD203B41FA5}">
                      <a16:colId xmlns:a16="http://schemas.microsoft.com/office/drawing/2014/main" val="1916397258"/>
                    </a:ext>
                  </a:extLst>
                </a:gridCol>
                <a:gridCol w="1435734">
                  <a:extLst>
                    <a:ext uri="{9D8B030D-6E8A-4147-A177-3AD203B41FA5}">
                      <a16:colId xmlns:a16="http://schemas.microsoft.com/office/drawing/2014/main" val="1863063933"/>
                    </a:ext>
                  </a:extLst>
                </a:gridCol>
                <a:gridCol w="1435734">
                  <a:extLst>
                    <a:ext uri="{9D8B030D-6E8A-4147-A177-3AD203B41FA5}">
                      <a16:colId xmlns:a16="http://schemas.microsoft.com/office/drawing/2014/main" val="1745588933"/>
                    </a:ext>
                  </a:extLst>
                </a:gridCol>
                <a:gridCol w="1436352">
                  <a:extLst>
                    <a:ext uri="{9D8B030D-6E8A-4147-A177-3AD203B41FA5}">
                      <a16:colId xmlns:a16="http://schemas.microsoft.com/office/drawing/2014/main" val="646303622"/>
                    </a:ext>
                  </a:extLst>
                </a:gridCol>
                <a:gridCol w="1442532">
                  <a:extLst>
                    <a:ext uri="{9D8B030D-6E8A-4147-A177-3AD203B41FA5}">
                      <a16:colId xmlns:a16="http://schemas.microsoft.com/office/drawing/2014/main" val="3796576717"/>
                    </a:ext>
                  </a:extLst>
                </a:gridCol>
              </a:tblGrid>
              <a:tr h="493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is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help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not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why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chat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53958"/>
                  </a:ext>
                </a:extLst>
              </a:tr>
              <a:tr h="493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you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like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more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what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about me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863371"/>
                  </a:ext>
                </a:extLst>
              </a:tr>
              <a:tr h="493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he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do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go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this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where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8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time/place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03601"/>
                  </a:ext>
                </a:extLst>
              </a:tr>
              <a:tr h="493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she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have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stop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that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food/drink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594000"/>
                  </a:ext>
                </a:extLst>
              </a:tr>
              <a:tr h="509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it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want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play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now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good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things/topics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62149"/>
                  </a:ext>
                </a:extLst>
              </a:tr>
              <a:tr h="493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yes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people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actions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little words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? / describe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no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3722" marR="637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097961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 rot="16200000">
            <a:off x="3512567" y="4683554"/>
            <a:ext cx="729128" cy="624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091618" y="5454698"/>
            <a:ext cx="287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Folders – categories </a:t>
            </a:r>
            <a:endParaRPr lang="en-GB" sz="2400" dirty="0"/>
          </a:p>
        </p:txBody>
      </p:sp>
      <p:pic>
        <p:nvPicPr>
          <p:cNvPr id="2050" name="Picture 2" descr="Image result for aac colour 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6" y="4602310"/>
            <a:ext cx="2873194" cy="24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997" y="4631147"/>
            <a:ext cx="2680003" cy="21450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1619" y="5949537"/>
            <a:ext cx="3710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Colour codes – make sure you are consistent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483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Building a </a:t>
            </a:r>
            <a:r>
              <a:rPr lang="en-GB" dirty="0" smtClean="0"/>
              <a:t>board with categories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23"/>
          <a:stretch/>
        </p:blipFill>
        <p:spPr>
          <a:xfrm>
            <a:off x="0" y="1363580"/>
            <a:ext cx="9031705" cy="54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Core chart - </a:t>
            </a:r>
            <a:r>
              <a:rPr lang="en-GB" dirty="0" err="1" smtClean="0"/>
              <a:t>Cboard</a:t>
            </a:r>
            <a:r>
              <a:rPr lang="en-GB" dirty="0" smtClean="0"/>
              <a:t> Instructions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79"/>
            <a:ext cx="8229600" cy="5494421"/>
          </a:xfrm>
        </p:spPr>
        <p:txBody>
          <a:bodyPr>
            <a:normAutofit/>
          </a:bodyPr>
          <a:lstStyle/>
          <a:p>
            <a:r>
              <a:rPr lang="en-GB" b="0" dirty="0" smtClean="0"/>
              <a:t>Make a series of empty cells / tiles 6x6</a:t>
            </a:r>
          </a:p>
          <a:p>
            <a:r>
              <a:rPr lang="en-GB" b="0" dirty="0" smtClean="0"/>
              <a:t>Turn as many as you want into folders along the bottom –</a:t>
            </a:r>
          </a:p>
          <a:p>
            <a:r>
              <a:rPr lang="en-GB" b="0" dirty="0" smtClean="0"/>
              <a:t> Go to each tile – select folder – add symbol, label and colour </a:t>
            </a:r>
          </a:p>
          <a:p>
            <a:r>
              <a:rPr lang="en-GB" b="0" dirty="0" smtClean="0"/>
              <a:t>Save and then when on the home board select that folder and you will go to an empty board.</a:t>
            </a:r>
          </a:p>
          <a:p>
            <a:r>
              <a:rPr lang="en-GB" b="0" dirty="0" smtClean="0"/>
              <a:t>Add tiles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8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Visual Schedule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80"/>
            <a:ext cx="5606716" cy="5494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0" dirty="0" smtClean="0"/>
              <a:t>Case Study Petra 6 years old</a:t>
            </a:r>
            <a:endParaRPr lang="en-GB" b="0" dirty="0">
              <a:hlinkClick r:id="rId2"/>
            </a:endParaRPr>
          </a:p>
          <a:p>
            <a:pPr marL="0" indent="0">
              <a:buNone/>
            </a:pPr>
            <a:r>
              <a:rPr lang="en-GB" b="0" dirty="0" smtClean="0">
                <a:hlinkClick r:id="rId2"/>
              </a:rPr>
              <a:t>https</a:t>
            </a:r>
            <a:r>
              <a:rPr lang="en-GB" b="0" dirty="0">
                <a:hlinkClick r:id="rId2"/>
              </a:rPr>
              <a:t>://bit.ly/2N98gwi</a:t>
            </a:r>
            <a:r>
              <a:rPr lang="en-GB" b="0" dirty="0"/>
              <a:t> </a:t>
            </a:r>
            <a:endParaRPr lang="en-GB" b="0" dirty="0" smtClean="0"/>
          </a:p>
          <a:p>
            <a:r>
              <a:rPr lang="en-GB" b="0" dirty="0">
                <a:solidFill>
                  <a:srgbClr val="C00000"/>
                </a:solidFill>
              </a:rPr>
              <a:t>Try this sample Visual Schedule on your tablet</a:t>
            </a:r>
          </a:p>
          <a:p>
            <a:pPr lvl="1"/>
            <a:r>
              <a:rPr lang="en-GB" dirty="0"/>
              <a:t> Google Play – Search “What's Next </a:t>
            </a:r>
            <a:r>
              <a:rPr lang="en-GB" dirty="0" err="1"/>
              <a:t>Lite</a:t>
            </a:r>
            <a:r>
              <a:rPr lang="en-GB" dirty="0"/>
              <a:t>” </a:t>
            </a:r>
            <a:r>
              <a:rPr lang="en-GB" dirty="0">
                <a:hlinkClick r:id="rId3"/>
              </a:rPr>
              <a:t>https://bit.ly/2PnzfqN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Quick start instructions </a:t>
            </a:r>
            <a:r>
              <a:rPr lang="en-GB" dirty="0">
                <a:hlinkClick r:id="rId4"/>
              </a:rPr>
              <a:t>http://www.lifeaxis.ca/quick-start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1580606"/>
            <a:ext cx="3233057" cy="5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580"/>
            <a:ext cx="8229600" cy="5387264"/>
          </a:xfrm>
        </p:spPr>
        <p:txBody>
          <a:bodyPr/>
          <a:lstStyle/>
          <a:p>
            <a:pPr marL="0" indent="0">
              <a:buNone/>
            </a:pPr>
            <a:r>
              <a:rPr lang="en-GB" b="0" dirty="0"/>
              <a:t>We discussed </a:t>
            </a:r>
            <a:r>
              <a:rPr lang="en-GB" b="0" dirty="0" smtClean="0"/>
              <a:t> </a:t>
            </a:r>
          </a:p>
          <a:p>
            <a:r>
              <a:rPr lang="en-GB" dirty="0" smtClean="0"/>
              <a:t>Multisensory </a:t>
            </a:r>
            <a:r>
              <a:rPr lang="en-GB" dirty="0"/>
              <a:t>approach</a:t>
            </a:r>
          </a:p>
          <a:p>
            <a:r>
              <a:rPr lang="en-GB" dirty="0"/>
              <a:t>Automaticity</a:t>
            </a:r>
          </a:p>
          <a:p>
            <a:pPr lvl="1"/>
            <a:r>
              <a:rPr lang="en-GB" dirty="0"/>
              <a:t>Position</a:t>
            </a:r>
          </a:p>
          <a:p>
            <a:r>
              <a:rPr lang="en-GB" dirty="0"/>
              <a:t>Recognition </a:t>
            </a:r>
          </a:p>
          <a:p>
            <a:pPr lvl="1"/>
            <a:r>
              <a:rPr lang="en-GB" dirty="0"/>
              <a:t>Colour</a:t>
            </a:r>
          </a:p>
          <a:p>
            <a:pPr lvl="1"/>
            <a:r>
              <a:rPr lang="en-GB" dirty="0"/>
              <a:t>Parts of speech – language building – sentence construction</a:t>
            </a:r>
          </a:p>
          <a:p>
            <a:pPr marL="342900" lvl="1" indent="-342900">
              <a:buClr>
                <a:srgbClr val="C33026"/>
              </a:buClr>
              <a:buFont typeface="Arial"/>
              <a:buChar char="•"/>
            </a:pPr>
            <a:r>
              <a:rPr lang="en-GB" sz="3200" b="1" dirty="0"/>
              <a:t>Text to speech</a:t>
            </a:r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463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206EB5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C voting system.pptx" id="{6B8D47E7-505C-44AC-83F8-A63DC99A9D5C}" vid="{9A01A986-DBEA-4EBF-AD6A-6034E1603B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Symbols PowerPoint template</Template>
  <TotalTime>2581</TotalTime>
  <Words>459</Words>
  <Application>Microsoft Office PowerPoint</Application>
  <PresentationFormat>On-screen Show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Yu Mincho</vt:lpstr>
      <vt:lpstr>Arial</vt:lpstr>
      <vt:lpstr>Calibri</vt:lpstr>
      <vt:lpstr>1_Office Theme</vt:lpstr>
      <vt:lpstr>Building Boards 2</vt:lpstr>
      <vt:lpstr>Building Boards</vt:lpstr>
      <vt:lpstr>Language Acquisition through Motor Planning (LAMP) </vt:lpstr>
      <vt:lpstr>Principles of Word for Life app (LAMP)</vt:lpstr>
      <vt:lpstr>Home board 6x6</vt:lpstr>
      <vt:lpstr>Building a board with categories</vt:lpstr>
      <vt:lpstr>Core chart - Cboard Instructions</vt:lpstr>
      <vt:lpstr>Visual Schedule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AAC Symbol Voting System</dc:title>
  <dc:creator>E.A. Draffan</dc:creator>
  <cp:lastModifiedBy>E.A. Draffan</cp:lastModifiedBy>
  <cp:revision>51</cp:revision>
  <dcterms:created xsi:type="dcterms:W3CDTF">2019-10-18T19:27:02Z</dcterms:created>
  <dcterms:modified xsi:type="dcterms:W3CDTF">2019-10-25T13:02:49Z</dcterms:modified>
</cp:coreProperties>
</file>