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91" r:id="rId3"/>
    <p:sldId id="299" r:id="rId4"/>
    <p:sldId id="301" r:id="rId5"/>
    <p:sldId id="295" r:id="rId6"/>
    <p:sldId id="292" r:id="rId7"/>
    <p:sldId id="303" r:id="rId8"/>
    <p:sldId id="302" r:id="rId9"/>
    <p:sldId id="293" r:id="rId10"/>
    <p:sldId id="294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20" d="100"/>
          <a:sy n="20" d="100"/>
        </p:scale>
        <p:origin x="2571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7815-72F6-4533-99B5-9CF311A0423D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7823-FA6C-4AFE-A962-F04849768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26" y="4685632"/>
            <a:ext cx="4244474" cy="1247274"/>
          </a:xfrm>
        </p:spPr>
        <p:txBody>
          <a:bodyPr/>
          <a:lstStyle>
            <a:lvl1pPr marL="0" indent="0" algn="l">
              <a:buNone/>
              <a:defRPr>
                <a:solidFill>
                  <a:srgbClr val="206EB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26" y="2710281"/>
            <a:ext cx="4244474" cy="1888456"/>
          </a:xfrm>
        </p:spPr>
        <p:txBody>
          <a:bodyPr anchor="b" anchorCtr="0"/>
          <a:lstStyle>
            <a:lvl1pPr algn="l">
              <a:defRPr b="1">
                <a:solidFill>
                  <a:srgbClr val="C330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" y="148849"/>
            <a:ext cx="2353093" cy="23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13644" cy="1300163"/>
          </a:xfrm>
          <a:prstGeom prst="rect">
            <a:avLst/>
          </a:prstGeom>
          <a:solidFill>
            <a:srgbClr val="206EB5"/>
          </a:solidFill>
          <a:ln>
            <a:solidFill>
              <a:srgbClr val="206E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579"/>
            <a:ext cx="8171744" cy="52863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229600" cy="4465052"/>
          </a:xfrm>
        </p:spPr>
        <p:txBody>
          <a:bodyPr/>
          <a:lstStyle>
            <a:lvl1pPr>
              <a:buClr>
                <a:srgbClr val="C33026"/>
              </a:buClr>
              <a:defRPr b="1"/>
            </a:lvl1pPr>
            <a:lvl3pPr>
              <a:buClr>
                <a:srgbClr val="004987"/>
              </a:buCl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6799" y="109454"/>
            <a:ext cx="3739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28A73F-2ECA-7A4F-8566-D24DF8A24736}" type="slidenum">
              <a:rPr lang="en-US" sz="1400" b="1" smtClean="0"/>
              <a:pPr algn="r"/>
              <a:t>‹#›</a:t>
            </a:fld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6" y="5828632"/>
            <a:ext cx="969398" cy="9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799" cy="86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4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3026"/>
        </a:buClr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DDC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8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t.ly/32zYYz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pZw9veQ76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98gw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t.ly/2pe7Rk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98gw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803" y="3895002"/>
            <a:ext cx="5337468" cy="984180"/>
          </a:xfrm>
        </p:spPr>
        <p:txBody>
          <a:bodyPr>
            <a:normAutofit/>
          </a:bodyPr>
          <a:lstStyle/>
          <a:p>
            <a:r>
              <a:rPr lang="en-US" dirty="0" smtClean="0"/>
              <a:t>E.A</a:t>
            </a:r>
            <a:r>
              <a:rPr lang="en-US" dirty="0"/>
              <a:t>. Draffan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20" y="2876667"/>
            <a:ext cx="4573087" cy="866658"/>
          </a:xfrm>
        </p:spPr>
        <p:txBody>
          <a:bodyPr>
            <a:normAutofit/>
          </a:bodyPr>
          <a:lstStyle/>
          <a:p>
            <a:r>
              <a:rPr lang="en-GB" dirty="0" smtClean="0"/>
              <a:t>Building Boards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31094"/>
          <a:stretch/>
        </p:blipFill>
        <p:spPr>
          <a:xfrm>
            <a:off x="4171950" y="1542039"/>
            <a:ext cx="43719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Gaining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2142"/>
            <a:ext cx="8229600" cy="5351545"/>
          </a:xfrm>
        </p:spPr>
        <p:txBody>
          <a:bodyPr>
            <a:normAutofit/>
          </a:bodyPr>
          <a:lstStyle/>
          <a:p>
            <a:r>
              <a:rPr lang="en-GB" b="0" dirty="0"/>
              <a:t>Minimize distractors for better </a:t>
            </a:r>
            <a:r>
              <a:rPr lang="en-GB" b="0" dirty="0" smtClean="0"/>
              <a:t>attention – keep the activity short – age+1 – 3 years old may only last 4 </a:t>
            </a:r>
            <a:r>
              <a:rPr lang="en-GB" b="0" dirty="0" err="1" smtClean="0"/>
              <a:t>mins</a:t>
            </a:r>
            <a:r>
              <a:rPr lang="en-GB" b="0" dirty="0" smtClean="0"/>
              <a:t>!  </a:t>
            </a:r>
            <a:endParaRPr lang="en-GB" b="0" dirty="0"/>
          </a:p>
          <a:p>
            <a:r>
              <a:rPr lang="en-GB" b="0" dirty="0" smtClean="0"/>
              <a:t>Use </a:t>
            </a:r>
            <a:r>
              <a:rPr lang="en-GB" b="0" dirty="0" smtClean="0"/>
              <a:t>a Token board for praise and try to achieve </a:t>
            </a:r>
            <a:r>
              <a:rPr lang="en-GB" b="0" dirty="0"/>
              <a:t>success early </a:t>
            </a:r>
            <a:r>
              <a:rPr lang="en-GB" b="0" dirty="0" smtClean="0"/>
              <a:t>on! </a:t>
            </a:r>
          </a:p>
          <a:p>
            <a:r>
              <a:rPr lang="en-GB" b="0" dirty="0" smtClean="0">
                <a:solidFill>
                  <a:srgbClr val="C00000"/>
                </a:solidFill>
              </a:rPr>
              <a:t>Google Play – Search “</a:t>
            </a:r>
            <a:r>
              <a:rPr lang="en-GB" dirty="0" smtClean="0">
                <a:solidFill>
                  <a:srgbClr val="C00000"/>
                </a:solidFill>
              </a:rPr>
              <a:t>Token Board” </a:t>
            </a:r>
            <a:r>
              <a:rPr lang="en-GB" b="0" dirty="0">
                <a:hlinkClick r:id="rId2"/>
              </a:rPr>
              <a:t>https://</a:t>
            </a:r>
            <a:r>
              <a:rPr lang="en-GB" b="0" dirty="0" smtClean="0">
                <a:hlinkClick r:id="rId2"/>
              </a:rPr>
              <a:t>bit.ly/32zYYzU</a:t>
            </a:r>
            <a:r>
              <a:rPr lang="en-GB" b="0" dirty="0" smtClean="0"/>
              <a:t> </a:t>
            </a:r>
            <a:endParaRPr lang="en-GB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68" y="3450431"/>
            <a:ext cx="1918132" cy="34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High tech and low tech communication activities need to have meaning – relate any interactions to achievable goals</a:t>
            </a:r>
          </a:p>
          <a:p>
            <a:r>
              <a:rPr lang="en-GB" b="0" dirty="0" smtClean="0"/>
              <a:t>Praise and Progress</a:t>
            </a:r>
          </a:p>
          <a:p>
            <a:r>
              <a:rPr lang="en-GB" b="0" dirty="0" smtClean="0"/>
              <a:t>Provide multiple engaging ways of learning the same vocabulary</a:t>
            </a:r>
            <a:endParaRPr lang="en-GB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30077" y="6321927"/>
            <a:ext cx="5342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https://www.youtube.com/watch?v=pZw9veQ76fo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260" t="33860" r="24984" b="26228"/>
          <a:stretch/>
        </p:blipFill>
        <p:spPr>
          <a:xfrm>
            <a:off x="2141621" y="4697665"/>
            <a:ext cx="4033881" cy="1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Building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dirty="0"/>
              <a:t>Building boards with </a:t>
            </a:r>
            <a:r>
              <a:rPr lang="en-GB" b="0" dirty="0" err="1"/>
              <a:t>Cboard</a:t>
            </a:r>
            <a:r>
              <a:rPr lang="en-GB" b="0" dirty="0"/>
              <a:t> </a:t>
            </a:r>
            <a:endParaRPr lang="en-GB" b="0" dirty="0" smtClean="0"/>
          </a:p>
          <a:p>
            <a:endParaRPr lang="en-GB" b="0" dirty="0"/>
          </a:p>
          <a:p>
            <a:r>
              <a:rPr lang="en-GB" b="0" dirty="0" smtClean="0"/>
              <a:t>Fiona Age 2 – </a:t>
            </a:r>
            <a:r>
              <a:rPr lang="en-GB" b="0" dirty="0"/>
              <a:t>Earliest type of board for gaining attention, interaction and early requesting </a:t>
            </a:r>
            <a:endParaRPr lang="en-GB" b="0" dirty="0" smtClean="0"/>
          </a:p>
          <a:p>
            <a:pPr marL="0" indent="0">
              <a:buNone/>
            </a:pPr>
            <a:endParaRPr lang="en-GB" b="0" dirty="0"/>
          </a:p>
          <a:p>
            <a:r>
              <a:rPr lang="en-GB" b="0" dirty="0" smtClean="0"/>
              <a:t>Yola Age 6 – </a:t>
            </a:r>
            <a:r>
              <a:rPr lang="en-GB" b="0" dirty="0"/>
              <a:t>Core board building – 2 word phrases </a:t>
            </a:r>
          </a:p>
          <a:p>
            <a:pPr marL="0" indent="0">
              <a:buNone/>
            </a:pPr>
            <a:r>
              <a:rPr lang="en-GB" b="0" dirty="0">
                <a:hlinkClick r:id="rId2"/>
              </a:rPr>
              <a:t>https://</a:t>
            </a:r>
            <a:r>
              <a:rPr lang="en-GB" b="0" dirty="0" smtClean="0">
                <a:hlinkClick r:id="rId2"/>
              </a:rPr>
              <a:t>bit.ly/2N98gwi</a:t>
            </a:r>
            <a:r>
              <a:rPr lang="en-GB" b="0" dirty="0" smtClean="0"/>
              <a:t>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159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Make your first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4934932" cy="4465052"/>
          </a:xfrm>
        </p:spPr>
        <p:txBody>
          <a:bodyPr/>
          <a:lstStyle/>
          <a:p>
            <a:r>
              <a:rPr lang="en-GB" b="0" dirty="0"/>
              <a:t>Fiona Age 2 – Earliest type of board for gaining attention, interaction and early requesting </a:t>
            </a:r>
            <a:endParaRPr lang="en-GB" b="0" dirty="0" smtClean="0"/>
          </a:p>
          <a:p>
            <a:r>
              <a:rPr lang="en-GB" b="0" dirty="0" smtClean="0"/>
              <a:t>Yes/no </a:t>
            </a:r>
          </a:p>
          <a:p>
            <a:r>
              <a:rPr lang="en-GB" b="0" dirty="0" smtClean="0"/>
              <a:t>More /stop</a:t>
            </a:r>
          </a:p>
          <a:p>
            <a:endParaRPr lang="en-GB" b="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158" r="66797" b="33947"/>
          <a:stretch/>
        </p:blipFill>
        <p:spPr>
          <a:xfrm>
            <a:off x="1047865" y="4601410"/>
            <a:ext cx="8096135" cy="2454443"/>
          </a:xfrm>
          <a:prstGeom prst="rect">
            <a:avLst/>
          </a:prstGeom>
        </p:spPr>
      </p:pic>
      <p:pic>
        <p:nvPicPr>
          <p:cNvPr id="1026" name="Picture 2" descr="Image result for makaton symbol for m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32" y="1779676"/>
            <a:ext cx="2167652" cy="23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4650" y="3794335"/>
            <a:ext cx="11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(Makaton)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4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Initial </a:t>
            </a:r>
            <a:r>
              <a:rPr lang="en-GB" dirty="0" err="1" smtClean="0"/>
              <a:t>Cboard</a:t>
            </a:r>
            <a:r>
              <a:rPr lang="en-GB" dirty="0" smtClean="0"/>
              <a:t> 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79"/>
            <a:ext cx="8229600" cy="549442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Install – Login using Portrait mode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Select the padlock – top right – three taps to unlock – Go to Landscape mode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Select Edit – left on blue band, select little blocks and then the + sign on the right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Allow </a:t>
            </a:r>
            <a:r>
              <a:rPr lang="en-GB" b="0" dirty="0" err="1" smtClean="0"/>
              <a:t>Cboard</a:t>
            </a:r>
            <a:r>
              <a:rPr lang="en-GB" b="0" dirty="0" smtClean="0"/>
              <a:t> access to photos </a:t>
            </a:r>
            <a:r>
              <a:rPr lang="en-GB" b="0" dirty="0" err="1" smtClean="0"/>
              <a:t>etc</a:t>
            </a:r>
            <a:r>
              <a:rPr lang="en-GB" b="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Select empty board – select magnifier top right – type in label ‘more’ – select symbol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Change label if needed, add colour and save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Add more tiles in a similar way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8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the board can be used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92401"/>
              </p:ext>
            </p:extLst>
          </p:nvPr>
        </p:nvGraphicFramePr>
        <p:xfrm>
          <a:off x="1" y="1363665"/>
          <a:ext cx="9144000" cy="545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562">
                  <a:extLst>
                    <a:ext uri="{9D8B030D-6E8A-4147-A177-3AD203B41FA5}">
                      <a16:colId xmlns:a16="http://schemas.microsoft.com/office/drawing/2014/main" val="101936221"/>
                    </a:ext>
                  </a:extLst>
                </a:gridCol>
                <a:gridCol w="3675063">
                  <a:extLst>
                    <a:ext uri="{9D8B030D-6E8A-4147-A177-3AD203B41FA5}">
                      <a16:colId xmlns:a16="http://schemas.microsoft.com/office/drawing/2014/main" val="2564359804"/>
                    </a:ext>
                  </a:extLst>
                </a:gridCol>
                <a:gridCol w="4270375">
                  <a:extLst>
                    <a:ext uri="{9D8B030D-6E8A-4147-A177-3AD203B41FA5}">
                      <a16:colId xmlns:a16="http://schemas.microsoft.com/office/drawing/2014/main" val="1722544429"/>
                    </a:ext>
                  </a:extLst>
                </a:gridCol>
              </a:tblGrid>
              <a:tr h="44862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Steps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Technique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Examples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494781"/>
                  </a:ext>
                </a:extLst>
              </a:tr>
              <a:tr h="682711">
                <a:tc rowSpan="4">
                  <a:txBody>
                    <a:bodyPr/>
                    <a:lstStyle/>
                    <a:p>
                      <a:r>
                        <a:rPr lang="en-GB" b="1" dirty="0" smtClean="0"/>
                        <a:t>Prompt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Physical cue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Move a hand to indicate what is wanted - points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707578"/>
                  </a:ext>
                </a:extLst>
              </a:tr>
              <a:tr h="3955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Verbal cue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“let’s play with the </a:t>
                      </a:r>
                      <a:r>
                        <a:rPr lang="en-GB" baseline="0" dirty="0" smtClean="0"/>
                        <a:t>rattle”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533282"/>
                  </a:ext>
                </a:extLst>
              </a:tr>
              <a:tr h="39553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Gestural cue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Makes a gesture of shaking the rattle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32473"/>
                  </a:ext>
                </a:extLst>
              </a:tr>
              <a:tr h="6827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Pause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Wait</a:t>
                      </a:r>
                      <a:r>
                        <a:rPr lang="en-GB" baseline="0" dirty="0" smtClean="0"/>
                        <a:t> for child’s reaction – eye contact, sound, gesture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37719"/>
                  </a:ext>
                </a:extLst>
              </a:tr>
              <a:tr h="395539">
                <a:tc rowSpan="2">
                  <a:txBody>
                    <a:bodyPr/>
                    <a:lstStyle/>
                    <a:p>
                      <a:r>
                        <a:rPr lang="en-GB" b="1" dirty="0" smtClean="0"/>
                        <a:t>Model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Gesture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 to picture/</a:t>
                      </a:r>
                      <a:r>
                        <a:rPr lang="en-GB" baseline="0" dirty="0" smtClean="0"/>
                        <a:t>symbol  ‘more’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71238"/>
                  </a:ext>
                </a:extLst>
              </a:tr>
              <a:tr h="39553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Verbal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Word</a:t>
                      </a:r>
                      <a:r>
                        <a:rPr lang="en-GB" baseline="0" dirty="0" smtClean="0"/>
                        <a:t> is spoken/text to speech ‘more’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32594"/>
                  </a:ext>
                </a:extLst>
              </a:tr>
              <a:tr h="682711">
                <a:tc rowSpan="3">
                  <a:txBody>
                    <a:bodyPr/>
                    <a:lstStyle/>
                    <a:p>
                      <a:r>
                        <a:rPr lang="en-GB" b="1" dirty="0" smtClean="0"/>
                        <a:t>Outcome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Object/Activity</a:t>
                      </a:r>
                      <a:r>
                        <a:rPr lang="en-GB" baseline="0" dirty="0" smtClean="0"/>
                        <a:t> provided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Child</a:t>
                      </a:r>
                      <a:r>
                        <a:rPr lang="en-GB" baseline="0" dirty="0" smtClean="0"/>
                        <a:t> reacts positively, points, touches board  or toy </a:t>
                      </a:r>
                      <a:r>
                        <a:rPr lang="en-GB" baseline="0" dirty="0" err="1" smtClean="0"/>
                        <a:t>etc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44447"/>
                  </a:ext>
                </a:extLst>
              </a:tr>
              <a:tr h="6827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Copy child’s reaction</a:t>
                      </a:r>
                      <a:r>
                        <a:rPr lang="en-GB" baseline="0" dirty="0" smtClean="0"/>
                        <a:t> and provide positive feedback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923064"/>
                  </a:ext>
                </a:extLst>
              </a:tr>
              <a:tr h="6827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Recast</a:t>
                      </a:r>
                      <a:r>
                        <a:rPr lang="en-GB" baseline="0" dirty="0" smtClean="0"/>
                        <a:t> – 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 any error in a corrected</a:t>
                      </a:r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positive way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Say the word again ‘more’ and point to the board with</a:t>
                      </a:r>
                      <a:r>
                        <a:rPr lang="en-GB" baseline="0" dirty="0" smtClean="0"/>
                        <a:t> praise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48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a Motivating Activity to gain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79"/>
            <a:ext cx="8229600" cy="5380121"/>
          </a:xfrm>
        </p:spPr>
        <p:txBody>
          <a:bodyPr>
            <a:normAutofit fontScale="85000" lnSpcReduction="20000"/>
          </a:bodyPr>
          <a:lstStyle/>
          <a:p>
            <a:r>
              <a:rPr lang="en-GB" b="0" dirty="0" smtClean="0"/>
              <a:t>Choose an activity that allows you to start with a single word</a:t>
            </a:r>
          </a:p>
          <a:p>
            <a:r>
              <a:rPr lang="en-GB" b="0" dirty="0" smtClean="0"/>
              <a:t>Make sure you have time and are relaxed with the child </a:t>
            </a:r>
          </a:p>
          <a:p>
            <a:r>
              <a:rPr lang="en-GB" b="0" dirty="0" smtClean="0"/>
              <a:t>Have toys or action ready so you have the child’s attention</a:t>
            </a:r>
          </a:p>
          <a:p>
            <a:r>
              <a:rPr lang="en-GB" b="0" dirty="0" smtClean="0"/>
              <a:t>Choose a word such as ‘play’ ‘go’, ‘on’, ‘eat’, ‘more’ </a:t>
            </a:r>
            <a:r>
              <a:rPr lang="en-GB" b="0" dirty="0" err="1" smtClean="0"/>
              <a:t>etc</a:t>
            </a:r>
            <a:r>
              <a:rPr lang="en-GB" b="0" dirty="0" smtClean="0"/>
              <a:t> and start modelling (pointing to the word) as you do the action </a:t>
            </a:r>
          </a:p>
          <a:p>
            <a:r>
              <a:rPr lang="en-GB" b="0" dirty="0" smtClean="0"/>
              <a:t>Repeat …  repeat and see reaction – if positive repeat with action …</a:t>
            </a:r>
          </a:p>
          <a:p>
            <a:r>
              <a:rPr lang="en-GB" b="0" dirty="0" smtClean="0"/>
              <a:t>Pause – wait for the child to interact, look and touch the board or indicate understanding – praise – build slowly.  Short sessions</a:t>
            </a:r>
          </a:p>
          <a:p>
            <a:r>
              <a:rPr lang="en-GB" b="0" dirty="0" smtClean="0"/>
              <a:t>Use the word later with another activity </a:t>
            </a:r>
          </a:p>
          <a:p>
            <a:endParaRPr lang="en-GB" b="0" dirty="0" smtClean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874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Cause and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Example Frankie’s Baby Fireworks</a:t>
            </a:r>
          </a:p>
          <a:p>
            <a:r>
              <a:rPr lang="en-GB" b="0" dirty="0">
                <a:hlinkClick r:id="rId2"/>
              </a:rPr>
              <a:t>https://</a:t>
            </a:r>
            <a:r>
              <a:rPr lang="en-GB" b="0" dirty="0" smtClean="0">
                <a:hlinkClick r:id="rId2"/>
              </a:rPr>
              <a:t>bit.ly/2pe7Rk3</a:t>
            </a:r>
            <a:r>
              <a:rPr lang="en-GB" b="0" dirty="0" smtClean="0"/>
              <a:t>  </a:t>
            </a:r>
            <a:endParaRPr lang="en-GB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132" t="43596" r="34112" b="16755"/>
          <a:stretch/>
        </p:blipFill>
        <p:spPr>
          <a:xfrm>
            <a:off x="1756610" y="3173584"/>
            <a:ext cx="5510463" cy="30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your own 2 word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67428"/>
              </p:ext>
            </p:extLst>
          </p:nvPr>
        </p:nvGraphicFramePr>
        <p:xfrm>
          <a:off x="457200" y="1363663"/>
          <a:ext cx="8229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3413985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40825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3486958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3887003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316862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00892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help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52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you</a:t>
                      </a:r>
                      <a:endParaRPr lang="en-GB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like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5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play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go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stop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6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2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28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401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034" y="3614035"/>
            <a:ext cx="8967652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33026"/>
              </a:buClr>
              <a:buFont typeface="Arial"/>
              <a:buChar char="•"/>
            </a:pPr>
            <a:r>
              <a:rPr lang="en-GB" sz="3200" dirty="0"/>
              <a:t>This is a view using a 6x6 grid that eventually allows for a core vocabulary </a:t>
            </a:r>
            <a:r>
              <a:rPr lang="en-GB" sz="3200" dirty="0" smtClean="0"/>
              <a:t>with symbol positions </a:t>
            </a:r>
            <a:r>
              <a:rPr lang="en-GB" sz="3200" dirty="0"/>
              <a:t>being set at the beginning.   </a:t>
            </a:r>
          </a:p>
          <a:p>
            <a:pPr marL="342900" indent="-342900">
              <a:spcBef>
                <a:spcPct val="20000"/>
              </a:spcBef>
              <a:buClr>
                <a:srgbClr val="C33026"/>
              </a:buClr>
              <a:buFont typeface="Arial"/>
              <a:buChar char="•"/>
            </a:pPr>
            <a:r>
              <a:rPr lang="en-GB" sz="3200" dirty="0" smtClean="0"/>
              <a:t>These initial symbols can be viewed without scrolling. It is easier to add more symbols to  empty tiles once you have a layout in place.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226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62" y="4145700"/>
            <a:ext cx="4765501" cy="268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 your next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70" y="1363580"/>
            <a:ext cx="8825218" cy="5601576"/>
          </a:xfrm>
        </p:spPr>
        <p:txBody>
          <a:bodyPr/>
          <a:lstStyle/>
          <a:p>
            <a:r>
              <a:rPr lang="en-GB" b="0" dirty="0" smtClean="0"/>
              <a:t>Example of a board where there are many empty cells / tiles, but the position of the keywords / symbols begin to be learnt. </a:t>
            </a:r>
          </a:p>
          <a:p>
            <a:r>
              <a:rPr lang="en-GB" b="0" dirty="0" smtClean="0"/>
              <a:t>Yola </a:t>
            </a:r>
            <a:r>
              <a:rPr lang="en-GB" b="0" dirty="0"/>
              <a:t>Age 6 – </a:t>
            </a:r>
            <a:r>
              <a:rPr lang="en-GB" b="0" dirty="0" smtClean="0"/>
              <a:t>Core </a:t>
            </a:r>
            <a:r>
              <a:rPr lang="en-GB" b="0" dirty="0"/>
              <a:t>board building – 2 word phrases </a:t>
            </a:r>
          </a:p>
          <a:p>
            <a:pPr marL="0" indent="0">
              <a:buNone/>
            </a:pPr>
            <a:r>
              <a:rPr lang="en-GB" b="0" dirty="0">
                <a:hlinkClick r:id="rId3"/>
              </a:rPr>
              <a:t>https://</a:t>
            </a:r>
            <a:r>
              <a:rPr lang="en-GB" b="0" dirty="0" smtClean="0">
                <a:hlinkClick r:id="rId3"/>
              </a:rPr>
              <a:t>bit.ly/2N98gwi</a:t>
            </a:r>
            <a:r>
              <a:rPr lang="en-GB" b="0" dirty="0" smtClean="0"/>
              <a:t>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230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6EB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C voting system.pptx" id="{6B8D47E7-505C-44AC-83F8-A63DC99A9D5C}" vid="{9A01A986-DBEA-4EBF-AD6A-6034E1603B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Symbols PowerPoint template</Template>
  <TotalTime>2160</TotalTime>
  <Words>597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Building Boards 1</vt:lpstr>
      <vt:lpstr>Building Boards</vt:lpstr>
      <vt:lpstr>Make your first board</vt:lpstr>
      <vt:lpstr>Initial Cboard Instructions</vt:lpstr>
      <vt:lpstr>How the board can be used</vt:lpstr>
      <vt:lpstr>Find a Motivating Activity to gain Attention</vt:lpstr>
      <vt:lpstr>Cause and Effect</vt:lpstr>
      <vt:lpstr>Create your own 2 word chart</vt:lpstr>
      <vt:lpstr>Build your next board</vt:lpstr>
      <vt:lpstr>Gaining Attention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AAC Symbol Voting System </dc:title>
  <dc:creator>E.A. Draffan</dc:creator>
  <cp:lastModifiedBy>E.A. Draffan</cp:lastModifiedBy>
  <cp:revision>33</cp:revision>
  <dcterms:created xsi:type="dcterms:W3CDTF">2019-10-18T19:27:02Z</dcterms:created>
  <dcterms:modified xsi:type="dcterms:W3CDTF">2019-10-25T06:59:18Z</dcterms:modified>
</cp:coreProperties>
</file>