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73" r:id="rId3"/>
    <p:sldId id="282" r:id="rId4"/>
    <p:sldId id="278" r:id="rId5"/>
    <p:sldId id="279" r:id="rId6"/>
    <p:sldId id="280" r:id="rId7"/>
    <p:sldId id="281"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283" r:id="rId25"/>
    <p:sldId id="284" r:id="rId26"/>
    <p:sldId id="285" r:id="rId27"/>
    <p:sldId id="286" r:id="rId28"/>
    <p:sldId id="287" r:id="rId29"/>
    <p:sldId id="288" r:id="rId30"/>
    <p:sldId id="258" r:id="rId31"/>
    <p:sldId id="270" r:id="rId32"/>
    <p:sldId id="274" r:id="rId33"/>
    <p:sldId id="275" r:id="rId34"/>
    <p:sldId id="276" r:id="rId35"/>
    <p:sldId id="310" r:id="rId36"/>
    <p:sldId id="271" r:id="rId37"/>
    <p:sldId id="277" r:id="rId38"/>
    <p:sldId id="305" r:id="rId39"/>
    <p:sldId id="306" r:id="rId40"/>
    <p:sldId id="307" r:id="rId41"/>
    <p:sldId id="308" r:id="rId42"/>
    <p:sldId id="309"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gii65Dtrg6FTgCZnnAJYk7g8ZC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snapToGrid="0">
      <p:cViewPr varScale="1">
        <p:scale>
          <a:sx n="77" d="100"/>
          <a:sy n="77" d="100"/>
        </p:scale>
        <p:origin x="1194"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0788C-B7D7-4E64-91FE-7FE646AD4252}"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1D8BEB8-5650-4C36-9290-60E1577707B6}">
      <dgm:prSet phldrT="[Text]"/>
      <dgm:spPr/>
      <dgm:t>
        <a:bodyPr/>
        <a:lstStyle/>
        <a:p>
          <a:r>
            <a:rPr lang="en-GB" dirty="0"/>
            <a:t>Switch</a:t>
          </a:r>
        </a:p>
      </dgm:t>
    </dgm:pt>
    <dgm:pt modelId="{5E11EDC7-5510-47E8-B1F2-D6E8F935E656}" type="parTrans" cxnId="{4A26DE00-4981-4580-8D58-0BDB18928272}">
      <dgm:prSet/>
      <dgm:spPr/>
      <dgm:t>
        <a:bodyPr/>
        <a:lstStyle/>
        <a:p>
          <a:endParaRPr lang="en-GB"/>
        </a:p>
      </dgm:t>
    </dgm:pt>
    <dgm:pt modelId="{EF8A9B48-0975-4F69-99BC-4A5FA4197ED4}" type="sibTrans" cxnId="{4A26DE00-4981-4580-8D58-0BDB18928272}">
      <dgm:prSet/>
      <dgm:spPr/>
      <dgm:t>
        <a:bodyPr/>
        <a:lstStyle/>
        <a:p>
          <a:endParaRPr lang="en-GB"/>
        </a:p>
      </dgm:t>
    </dgm:pt>
    <dgm:pt modelId="{A8A2691F-C015-4374-90AB-2ED9C4EC1E65}">
      <dgm:prSet phldrT="[Text]"/>
      <dgm:spPr/>
      <dgm:t>
        <a:bodyPr/>
        <a:lstStyle/>
        <a:p>
          <a:r>
            <a:rPr lang="en-GB" dirty="0"/>
            <a:t>Interface Box</a:t>
          </a:r>
        </a:p>
      </dgm:t>
    </dgm:pt>
    <dgm:pt modelId="{E0BCB4EE-4B93-42DE-9F98-ED7CE60A8AD1}" type="parTrans" cxnId="{056DB5EF-0549-48C1-9CB2-C9E48FDD13DD}">
      <dgm:prSet/>
      <dgm:spPr/>
      <dgm:t>
        <a:bodyPr/>
        <a:lstStyle/>
        <a:p>
          <a:endParaRPr lang="en-GB"/>
        </a:p>
      </dgm:t>
    </dgm:pt>
    <dgm:pt modelId="{78A4D2B3-D2F5-4756-857A-B317136DD7E6}" type="sibTrans" cxnId="{056DB5EF-0549-48C1-9CB2-C9E48FDD13DD}">
      <dgm:prSet/>
      <dgm:spPr/>
      <dgm:t>
        <a:bodyPr/>
        <a:lstStyle/>
        <a:p>
          <a:endParaRPr lang="en-GB"/>
        </a:p>
      </dgm:t>
    </dgm:pt>
    <dgm:pt modelId="{21D259A5-66C6-4293-83AB-5E48CB7069ED}">
      <dgm:prSet phldrT="[Text]"/>
      <dgm:spPr/>
      <dgm:t>
        <a:bodyPr/>
        <a:lstStyle/>
        <a:p>
          <a:r>
            <a:rPr lang="en-GB" dirty="0"/>
            <a:t>Tablet</a:t>
          </a:r>
        </a:p>
      </dgm:t>
    </dgm:pt>
    <dgm:pt modelId="{D72D48F9-08CC-4553-809E-CE005E1ADAF1}" type="parTrans" cxnId="{6F2D0703-1799-4FC0-A77B-233E415BA762}">
      <dgm:prSet/>
      <dgm:spPr/>
      <dgm:t>
        <a:bodyPr/>
        <a:lstStyle/>
        <a:p>
          <a:endParaRPr lang="en-GB"/>
        </a:p>
      </dgm:t>
    </dgm:pt>
    <dgm:pt modelId="{3BAE1BC7-8F33-4B21-96D5-A6DEAA7D384E}" type="sibTrans" cxnId="{6F2D0703-1799-4FC0-A77B-233E415BA762}">
      <dgm:prSet/>
      <dgm:spPr/>
      <dgm:t>
        <a:bodyPr/>
        <a:lstStyle/>
        <a:p>
          <a:endParaRPr lang="en-GB"/>
        </a:p>
      </dgm:t>
    </dgm:pt>
    <dgm:pt modelId="{2ABE1B4D-EB71-4CC4-9694-445F41BF5E58}" type="pres">
      <dgm:prSet presAssocID="{E030788C-B7D7-4E64-91FE-7FE646AD4252}" presName="Name0" presStyleCnt="0">
        <dgm:presLayoutVars>
          <dgm:dir/>
          <dgm:resizeHandles val="exact"/>
        </dgm:presLayoutVars>
      </dgm:prSet>
      <dgm:spPr/>
    </dgm:pt>
    <dgm:pt modelId="{2FBD8700-6838-477B-8E6E-277F28EC9F8E}" type="pres">
      <dgm:prSet presAssocID="{B1D8BEB8-5650-4C36-9290-60E1577707B6}" presName="composite" presStyleCnt="0"/>
      <dgm:spPr/>
    </dgm:pt>
    <dgm:pt modelId="{62ABB9CB-6393-4751-9E0F-29C65A0335EF}" type="pres">
      <dgm:prSet presAssocID="{B1D8BEB8-5650-4C36-9290-60E1577707B6}" presName="bgChev" presStyleLbl="node1" presStyleIdx="0" presStyleCnt="3"/>
      <dgm:spPr/>
    </dgm:pt>
    <dgm:pt modelId="{F732A08A-2643-4D29-B8D3-8ABCBE26B602}" type="pres">
      <dgm:prSet presAssocID="{B1D8BEB8-5650-4C36-9290-60E1577707B6}" presName="txNode" presStyleLbl="fgAcc1" presStyleIdx="0" presStyleCnt="3">
        <dgm:presLayoutVars>
          <dgm:bulletEnabled val="1"/>
        </dgm:presLayoutVars>
      </dgm:prSet>
      <dgm:spPr/>
    </dgm:pt>
    <dgm:pt modelId="{B6ECC24A-F7B7-40A0-A800-6BC2321D6250}" type="pres">
      <dgm:prSet presAssocID="{EF8A9B48-0975-4F69-99BC-4A5FA4197ED4}" presName="compositeSpace" presStyleCnt="0"/>
      <dgm:spPr/>
    </dgm:pt>
    <dgm:pt modelId="{E15148B6-2080-4CA5-91A9-52AF5A40E451}" type="pres">
      <dgm:prSet presAssocID="{A8A2691F-C015-4374-90AB-2ED9C4EC1E65}" presName="composite" presStyleCnt="0"/>
      <dgm:spPr/>
    </dgm:pt>
    <dgm:pt modelId="{83103B76-7723-4FF6-ACBC-7CA4B56CE314}" type="pres">
      <dgm:prSet presAssocID="{A8A2691F-C015-4374-90AB-2ED9C4EC1E65}" presName="bgChev" presStyleLbl="node1" presStyleIdx="1" presStyleCnt="3"/>
      <dgm:spPr/>
    </dgm:pt>
    <dgm:pt modelId="{62005190-6F88-41AC-9CFC-83FA744A063A}" type="pres">
      <dgm:prSet presAssocID="{A8A2691F-C015-4374-90AB-2ED9C4EC1E65}" presName="txNode" presStyleLbl="fgAcc1" presStyleIdx="1" presStyleCnt="3">
        <dgm:presLayoutVars>
          <dgm:bulletEnabled val="1"/>
        </dgm:presLayoutVars>
      </dgm:prSet>
      <dgm:spPr/>
    </dgm:pt>
    <dgm:pt modelId="{76F625E8-823D-402D-80CA-F3B51C33DD62}" type="pres">
      <dgm:prSet presAssocID="{78A4D2B3-D2F5-4756-857A-B317136DD7E6}" presName="compositeSpace" presStyleCnt="0"/>
      <dgm:spPr/>
    </dgm:pt>
    <dgm:pt modelId="{4E7A7E66-F45B-4CC4-B6CA-90CEBA00D83F}" type="pres">
      <dgm:prSet presAssocID="{21D259A5-66C6-4293-83AB-5E48CB7069ED}" presName="composite" presStyleCnt="0"/>
      <dgm:spPr/>
    </dgm:pt>
    <dgm:pt modelId="{4E35575D-99E5-43BD-8728-275C7FF5FBAB}" type="pres">
      <dgm:prSet presAssocID="{21D259A5-66C6-4293-83AB-5E48CB7069ED}" presName="bgChev" presStyleLbl="node1" presStyleIdx="2" presStyleCnt="3"/>
      <dgm:spPr/>
    </dgm:pt>
    <dgm:pt modelId="{59CC40BC-B0AD-4A3D-87B7-63BD8C6866F2}" type="pres">
      <dgm:prSet presAssocID="{21D259A5-66C6-4293-83AB-5E48CB7069ED}" presName="txNode" presStyleLbl="fgAcc1" presStyleIdx="2" presStyleCnt="3">
        <dgm:presLayoutVars>
          <dgm:bulletEnabled val="1"/>
        </dgm:presLayoutVars>
      </dgm:prSet>
      <dgm:spPr/>
    </dgm:pt>
  </dgm:ptLst>
  <dgm:cxnLst>
    <dgm:cxn modelId="{4A26DE00-4981-4580-8D58-0BDB18928272}" srcId="{E030788C-B7D7-4E64-91FE-7FE646AD4252}" destId="{B1D8BEB8-5650-4C36-9290-60E1577707B6}" srcOrd="0" destOrd="0" parTransId="{5E11EDC7-5510-47E8-B1F2-D6E8F935E656}" sibTransId="{EF8A9B48-0975-4F69-99BC-4A5FA4197ED4}"/>
    <dgm:cxn modelId="{6F2D0703-1799-4FC0-A77B-233E415BA762}" srcId="{E030788C-B7D7-4E64-91FE-7FE646AD4252}" destId="{21D259A5-66C6-4293-83AB-5E48CB7069ED}" srcOrd="2" destOrd="0" parTransId="{D72D48F9-08CC-4553-809E-CE005E1ADAF1}" sibTransId="{3BAE1BC7-8F33-4B21-96D5-A6DEAA7D384E}"/>
    <dgm:cxn modelId="{74528A89-94D7-41AB-87A5-41B29FDBE5B7}" type="presOf" srcId="{E030788C-B7D7-4E64-91FE-7FE646AD4252}" destId="{2ABE1B4D-EB71-4CC4-9694-445F41BF5E58}" srcOrd="0" destOrd="0" presId="urn:microsoft.com/office/officeart/2005/8/layout/chevronAccent+Icon"/>
    <dgm:cxn modelId="{6FE443A8-2B19-441F-82A6-DEDE5EF3D247}" type="presOf" srcId="{A8A2691F-C015-4374-90AB-2ED9C4EC1E65}" destId="{62005190-6F88-41AC-9CFC-83FA744A063A}" srcOrd="0" destOrd="0" presId="urn:microsoft.com/office/officeart/2005/8/layout/chevronAccent+Icon"/>
    <dgm:cxn modelId="{2BA9C4E1-0097-423C-B03B-4161E54F4AFC}" type="presOf" srcId="{21D259A5-66C6-4293-83AB-5E48CB7069ED}" destId="{59CC40BC-B0AD-4A3D-87B7-63BD8C6866F2}" srcOrd="0" destOrd="0" presId="urn:microsoft.com/office/officeart/2005/8/layout/chevronAccent+Icon"/>
    <dgm:cxn modelId="{056DB5EF-0549-48C1-9CB2-C9E48FDD13DD}" srcId="{E030788C-B7D7-4E64-91FE-7FE646AD4252}" destId="{A8A2691F-C015-4374-90AB-2ED9C4EC1E65}" srcOrd="1" destOrd="0" parTransId="{E0BCB4EE-4B93-42DE-9F98-ED7CE60A8AD1}" sibTransId="{78A4D2B3-D2F5-4756-857A-B317136DD7E6}"/>
    <dgm:cxn modelId="{443F37FF-1927-412A-B485-8273F09526BE}" type="presOf" srcId="{B1D8BEB8-5650-4C36-9290-60E1577707B6}" destId="{F732A08A-2643-4D29-B8D3-8ABCBE26B602}" srcOrd="0" destOrd="0" presId="urn:microsoft.com/office/officeart/2005/8/layout/chevronAccent+Icon"/>
    <dgm:cxn modelId="{E416B5C9-9964-4DFB-8D39-B1E61A196FAE}" type="presParOf" srcId="{2ABE1B4D-EB71-4CC4-9694-445F41BF5E58}" destId="{2FBD8700-6838-477B-8E6E-277F28EC9F8E}" srcOrd="0" destOrd="0" presId="urn:microsoft.com/office/officeart/2005/8/layout/chevronAccent+Icon"/>
    <dgm:cxn modelId="{1D31605A-756F-493E-98D7-D2E554070D86}" type="presParOf" srcId="{2FBD8700-6838-477B-8E6E-277F28EC9F8E}" destId="{62ABB9CB-6393-4751-9E0F-29C65A0335EF}" srcOrd="0" destOrd="0" presId="urn:microsoft.com/office/officeart/2005/8/layout/chevronAccent+Icon"/>
    <dgm:cxn modelId="{E7044AFA-D4B5-4240-8205-2CF8F8E82EF7}" type="presParOf" srcId="{2FBD8700-6838-477B-8E6E-277F28EC9F8E}" destId="{F732A08A-2643-4D29-B8D3-8ABCBE26B602}" srcOrd="1" destOrd="0" presId="urn:microsoft.com/office/officeart/2005/8/layout/chevronAccent+Icon"/>
    <dgm:cxn modelId="{B477D0AF-2A3B-49C9-A690-5127CF7CDC52}" type="presParOf" srcId="{2ABE1B4D-EB71-4CC4-9694-445F41BF5E58}" destId="{B6ECC24A-F7B7-40A0-A800-6BC2321D6250}" srcOrd="1" destOrd="0" presId="urn:microsoft.com/office/officeart/2005/8/layout/chevronAccent+Icon"/>
    <dgm:cxn modelId="{B32D7B0B-6B3B-4F09-B510-19D273DE94A5}" type="presParOf" srcId="{2ABE1B4D-EB71-4CC4-9694-445F41BF5E58}" destId="{E15148B6-2080-4CA5-91A9-52AF5A40E451}" srcOrd="2" destOrd="0" presId="urn:microsoft.com/office/officeart/2005/8/layout/chevronAccent+Icon"/>
    <dgm:cxn modelId="{CE09F635-37ED-4309-9BBF-E8710417F7B3}" type="presParOf" srcId="{E15148B6-2080-4CA5-91A9-52AF5A40E451}" destId="{83103B76-7723-4FF6-ACBC-7CA4B56CE314}" srcOrd="0" destOrd="0" presId="urn:microsoft.com/office/officeart/2005/8/layout/chevronAccent+Icon"/>
    <dgm:cxn modelId="{DCD5B090-626F-4500-8CBF-8E7D411C7C7E}" type="presParOf" srcId="{E15148B6-2080-4CA5-91A9-52AF5A40E451}" destId="{62005190-6F88-41AC-9CFC-83FA744A063A}" srcOrd="1" destOrd="0" presId="urn:microsoft.com/office/officeart/2005/8/layout/chevronAccent+Icon"/>
    <dgm:cxn modelId="{0D294DDD-04D7-4B10-B144-E0B3899D31CD}" type="presParOf" srcId="{2ABE1B4D-EB71-4CC4-9694-445F41BF5E58}" destId="{76F625E8-823D-402D-80CA-F3B51C33DD62}" srcOrd="3" destOrd="0" presId="urn:microsoft.com/office/officeart/2005/8/layout/chevronAccent+Icon"/>
    <dgm:cxn modelId="{F0A8020E-0010-4A55-80EF-34DC6D5182F6}" type="presParOf" srcId="{2ABE1B4D-EB71-4CC4-9694-445F41BF5E58}" destId="{4E7A7E66-F45B-4CC4-B6CA-90CEBA00D83F}" srcOrd="4" destOrd="0" presId="urn:microsoft.com/office/officeart/2005/8/layout/chevronAccent+Icon"/>
    <dgm:cxn modelId="{395D1C05-5D2A-460C-9FE3-74F4E899305D}" type="presParOf" srcId="{4E7A7E66-F45B-4CC4-B6CA-90CEBA00D83F}" destId="{4E35575D-99E5-43BD-8728-275C7FF5FBAB}" srcOrd="0" destOrd="0" presId="urn:microsoft.com/office/officeart/2005/8/layout/chevronAccent+Icon"/>
    <dgm:cxn modelId="{400F26F5-5239-4B62-9A09-0FF7365CA32E}" type="presParOf" srcId="{4E7A7E66-F45B-4CC4-B6CA-90CEBA00D83F}" destId="{59CC40BC-B0AD-4A3D-87B7-63BD8C6866F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85409-5257-4BFA-94CA-367A090E4A7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C86AF580-EF52-4410-8EC4-E99C74211035}">
      <dgm:prSet phldrT="[Text]"/>
      <dgm:spPr/>
      <dgm:t>
        <a:bodyPr/>
        <a:lstStyle/>
        <a:p>
          <a:r>
            <a:rPr lang="en-GB" dirty="0"/>
            <a:t>Bluetooth Enabled Switch</a:t>
          </a:r>
        </a:p>
      </dgm:t>
    </dgm:pt>
    <dgm:pt modelId="{830C8AEA-6CFE-40EA-ACFF-FB31472005E0}" type="parTrans" cxnId="{48752E01-D913-4148-AB2C-62459E2C6ABE}">
      <dgm:prSet/>
      <dgm:spPr/>
      <dgm:t>
        <a:bodyPr/>
        <a:lstStyle/>
        <a:p>
          <a:endParaRPr lang="en-GB"/>
        </a:p>
      </dgm:t>
    </dgm:pt>
    <dgm:pt modelId="{B3E981D7-9DF8-40F9-87E7-28C25036A9D0}" type="sibTrans" cxnId="{48752E01-D913-4148-AB2C-62459E2C6ABE}">
      <dgm:prSet/>
      <dgm:spPr/>
      <dgm:t>
        <a:bodyPr/>
        <a:lstStyle/>
        <a:p>
          <a:endParaRPr lang="en-GB"/>
        </a:p>
      </dgm:t>
    </dgm:pt>
    <dgm:pt modelId="{CE5B84D4-8455-4322-A083-C71C04DF57FB}">
      <dgm:prSet phldrT="[Text]"/>
      <dgm:spPr/>
      <dgm:t>
        <a:bodyPr/>
        <a:lstStyle/>
        <a:p>
          <a:r>
            <a:rPr lang="en-GB" dirty="0"/>
            <a:t>Bluetooth Connection</a:t>
          </a:r>
        </a:p>
      </dgm:t>
    </dgm:pt>
    <dgm:pt modelId="{735BC832-25CF-4C93-88A4-DB0AA8A0B82C}" type="parTrans" cxnId="{1BC805CD-35ED-40D0-8B59-03DAA4812BD9}">
      <dgm:prSet/>
      <dgm:spPr/>
      <dgm:t>
        <a:bodyPr/>
        <a:lstStyle/>
        <a:p>
          <a:endParaRPr lang="en-GB"/>
        </a:p>
      </dgm:t>
    </dgm:pt>
    <dgm:pt modelId="{67E84E3D-5F20-4263-AC39-E7A7A20013E8}" type="sibTrans" cxnId="{1BC805CD-35ED-40D0-8B59-03DAA4812BD9}">
      <dgm:prSet/>
      <dgm:spPr/>
      <dgm:t>
        <a:bodyPr/>
        <a:lstStyle/>
        <a:p>
          <a:endParaRPr lang="en-GB"/>
        </a:p>
      </dgm:t>
    </dgm:pt>
    <dgm:pt modelId="{F016142B-5B51-46C1-862D-E4A5397BF76A}">
      <dgm:prSet phldrT="[Text]"/>
      <dgm:spPr/>
      <dgm:t>
        <a:bodyPr/>
        <a:lstStyle/>
        <a:p>
          <a:r>
            <a:rPr lang="en-GB" dirty="0"/>
            <a:t>Paired Tablet</a:t>
          </a:r>
        </a:p>
      </dgm:t>
    </dgm:pt>
    <dgm:pt modelId="{57785CB9-E1AB-4F6D-9708-3E0B4F17E26A}" type="parTrans" cxnId="{36ED3759-1879-4BD5-86B8-2D07DAB8BA88}">
      <dgm:prSet/>
      <dgm:spPr/>
      <dgm:t>
        <a:bodyPr/>
        <a:lstStyle/>
        <a:p>
          <a:endParaRPr lang="en-GB"/>
        </a:p>
      </dgm:t>
    </dgm:pt>
    <dgm:pt modelId="{A2E9B8BE-AFA0-46DC-80CA-5D1FEC6D1011}" type="sibTrans" cxnId="{36ED3759-1879-4BD5-86B8-2D07DAB8BA88}">
      <dgm:prSet/>
      <dgm:spPr/>
      <dgm:t>
        <a:bodyPr/>
        <a:lstStyle/>
        <a:p>
          <a:endParaRPr lang="en-GB"/>
        </a:p>
      </dgm:t>
    </dgm:pt>
    <dgm:pt modelId="{740359E9-1132-4D65-BBB0-A83C74DC40DB}" type="pres">
      <dgm:prSet presAssocID="{53585409-5257-4BFA-94CA-367A090E4A7B}" presName="Name0" presStyleCnt="0">
        <dgm:presLayoutVars>
          <dgm:dir/>
          <dgm:resizeHandles val="exact"/>
        </dgm:presLayoutVars>
      </dgm:prSet>
      <dgm:spPr/>
    </dgm:pt>
    <dgm:pt modelId="{57EDF23D-288A-4CDD-B3A9-F6CF976F4A7F}" type="pres">
      <dgm:prSet presAssocID="{C86AF580-EF52-4410-8EC4-E99C74211035}" presName="composite" presStyleCnt="0"/>
      <dgm:spPr/>
    </dgm:pt>
    <dgm:pt modelId="{8FA8EFE2-E001-46F6-BE54-19E750125BD1}" type="pres">
      <dgm:prSet presAssocID="{C86AF580-EF52-4410-8EC4-E99C74211035}" presName="bgChev" presStyleLbl="node1" presStyleIdx="0" presStyleCnt="3"/>
      <dgm:spPr/>
    </dgm:pt>
    <dgm:pt modelId="{D08DA6C2-BE22-4B32-93C7-4CD65A349F56}" type="pres">
      <dgm:prSet presAssocID="{C86AF580-EF52-4410-8EC4-E99C74211035}" presName="txNode" presStyleLbl="fgAcc1" presStyleIdx="0" presStyleCnt="3">
        <dgm:presLayoutVars>
          <dgm:bulletEnabled val="1"/>
        </dgm:presLayoutVars>
      </dgm:prSet>
      <dgm:spPr/>
    </dgm:pt>
    <dgm:pt modelId="{7B70A5A1-8FD9-4B5D-B68B-75369CC09356}" type="pres">
      <dgm:prSet presAssocID="{B3E981D7-9DF8-40F9-87E7-28C25036A9D0}" presName="compositeSpace" presStyleCnt="0"/>
      <dgm:spPr/>
    </dgm:pt>
    <dgm:pt modelId="{5342B212-B78A-436D-92BD-DEAA088B02BD}" type="pres">
      <dgm:prSet presAssocID="{CE5B84D4-8455-4322-A083-C71C04DF57FB}" presName="composite" presStyleCnt="0"/>
      <dgm:spPr/>
    </dgm:pt>
    <dgm:pt modelId="{55D98854-71AD-4C52-A746-FC88003C9B4E}" type="pres">
      <dgm:prSet presAssocID="{CE5B84D4-8455-4322-A083-C71C04DF57FB}" presName="bgChev" presStyleLbl="node1" presStyleIdx="1" presStyleCnt="3"/>
      <dgm:spPr/>
    </dgm:pt>
    <dgm:pt modelId="{03A6F1A7-F15C-47A5-944E-3E1AA919C525}" type="pres">
      <dgm:prSet presAssocID="{CE5B84D4-8455-4322-A083-C71C04DF57FB}" presName="txNode" presStyleLbl="fgAcc1" presStyleIdx="1" presStyleCnt="3">
        <dgm:presLayoutVars>
          <dgm:bulletEnabled val="1"/>
        </dgm:presLayoutVars>
      </dgm:prSet>
      <dgm:spPr/>
    </dgm:pt>
    <dgm:pt modelId="{A4698690-64AE-4501-B7AE-BD1C0256BF54}" type="pres">
      <dgm:prSet presAssocID="{67E84E3D-5F20-4263-AC39-E7A7A20013E8}" presName="compositeSpace" presStyleCnt="0"/>
      <dgm:spPr/>
    </dgm:pt>
    <dgm:pt modelId="{BBE8BC60-3C3D-4AD4-A079-97FFE4813F92}" type="pres">
      <dgm:prSet presAssocID="{F016142B-5B51-46C1-862D-E4A5397BF76A}" presName="composite" presStyleCnt="0"/>
      <dgm:spPr/>
    </dgm:pt>
    <dgm:pt modelId="{DE74F64E-EB58-4F37-8737-17B6D789AB79}" type="pres">
      <dgm:prSet presAssocID="{F016142B-5B51-46C1-862D-E4A5397BF76A}" presName="bgChev" presStyleLbl="node1" presStyleIdx="2" presStyleCnt="3"/>
      <dgm:spPr/>
    </dgm:pt>
    <dgm:pt modelId="{4783675A-1AA5-45A1-8E80-78189E5D57F5}" type="pres">
      <dgm:prSet presAssocID="{F016142B-5B51-46C1-862D-E4A5397BF76A}" presName="txNode" presStyleLbl="fgAcc1" presStyleIdx="2" presStyleCnt="3">
        <dgm:presLayoutVars>
          <dgm:bulletEnabled val="1"/>
        </dgm:presLayoutVars>
      </dgm:prSet>
      <dgm:spPr/>
    </dgm:pt>
  </dgm:ptLst>
  <dgm:cxnLst>
    <dgm:cxn modelId="{48752E01-D913-4148-AB2C-62459E2C6ABE}" srcId="{53585409-5257-4BFA-94CA-367A090E4A7B}" destId="{C86AF580-EF52-4410-8EC4-E99C74211035}" srcOrd="0" destOrd="0" parTransId="{830C8AEA-6CFE-40EA-ACFF-FB31472005E0}" sibTransId="{B3E981D7-9DF8-40F9-87E7-28C25036A9D0}"/>
    <dgm:cxn modelId="{D440E016-A59B-4F0D-B504-8B13B91F72AA}" type="presOf" srcId="{C86AF580-EF52-4410-8EC4-E99C74211035}" destId="{D08DA6C2-BE22-4B32-93C7-4CD65A349F56}" srcOrd="0" destOrd="0" presId="urn:microsoft.com/office/officeart/2005/8/layout/chevronAccent+Icon"/>
    <dgm:cxn modelId="{2FBB984F-31F5-4D67-8A9F-D3C30492FC1D}" type="presOf" srcId="{CE5B84D4-8455-4322-A083-C71C04DF57FB}" destId="{03A6F1A7-F15C-47A5-944E-3E1AA919C525}" srcOrd="0" destOrd="0" presId="urn:microsoft.com/office/officeart/2005/8/layout/chevronAccent+Icon"/>
    <dgm:cxn modelId="{36ED3759-1879-4BD5-86B8-2D07DAB8BA88}" srcId="{53585409-5257-4BFA-94CA-367A090E4A7B}" destId="{F016142B-5B51-46C1-862D-E4A5397BF76A}" srcOrd="2" destOrd="0" parTransId="{57785CB9-E1AB-4F6D-9708-3E0B4F17E26A}" sibTransId="{A2E9B8BE-AFA0-46DC-80CA-5D1FEC6D1011}"/>
    <dgm:cxn modelId="{0EF1B983-8D84-42C1-87C6-936F8A529610}" type="presOf" srcId="{F016142B-5B51-46C1-862D-E4A5397BF76A}" destId="{4783675A-1AA5-45A1-8E80-78189E5D57F5}" srcOrd="0" destOrd="0" presId="urn:microsoft.com/office/officeart/2005/8/layout/chevronAccent+Icon"/>
    <dgm:cxn modelId="{1BC805CD-35ED-40D0-8B59-03DAA4812BD9}" srcId="{53585409-5257-4BFA-94CA-367A090E4A7B}" destId="{CE5B84D4-8455-4322-A083-C71C04DF57FB}" srcOrd="1" destOrd="0" parTransId="{735BC832-25CF-4C93-88A4-DB0AA8A0B82C}" sibTransId="{67E84E3D-5F20-4263-AC39-E7A7A20013E8}"/>
    <dgm:cxn modelId="{960542FF-0A72-4449-8804-546491A6A183}" type="presOf" srcId="{53585409-5257-4BFA-94CA-367A090E4A7B}" destId="{740359E9-1132-4D65-BBB0-A83C74DC40DB}" srcOrd="0" destOrd="0" presId="urn:microsoft.com/office/officeart/2005/8/layout/chevronAccent+Icon"/>
    <dgm:cxn modelId="{E54E4CA1-26C1-4437-93F4-09DDF3FC1114}" type="presParOf" srcId="{740359E9-1132-4D65-BBB0-A83C74DC40DB}" destId="{57EDF23D-288A-4CDD-B3A9-F6CF976F4A7F}" srcOrd="0" destOrd="0" presId="urn:microsoft.com/office/officeart/2005/8/layout/chevronAccent+Icon"/>
    <dgm:cxn modelId="{EE507696-B5DA-4084-83D7-77B7E3EE8627}" type="presParOf" srcId="{57EDF23D-288A-4CDD-B3A9-F6CF976F4A7F}" destId="{8FA8EFE2-E001-46F6-BE54-19E750125BD1}" srcOrd="0" destOrd="0" presId="urn:microsoft.com/office/officeart/2005/8/layout/chevronAccent+Icon"/>
    <dgm:cxn modelId="{B629F560-29BC-4316-894D-54ACEA75454E}" type="presParOf" srcId="{57EDF23D-288A-4CDD-B3A9-F6CF976F4A7F}" destId="{D08DA6C2-BE22-4B32-93C7-4CD65A349F56}" srcOrd="1" destOrd="0" presId="urn:microsoft.com/office/officeart/2005/8/layout/chevronAccent+Icon"/>
    <dgm:cxn modelId="{32A48201-CE75-4A65-891F-07D036457834}" type="presParOf" srcId="{740359E9-1132-4D65-BBB0-A83C74DC40DB}" destId="{7B70A5A1-8FD9-4B5D-B68B-75369CC09356}" srcOrd="1" destOrd="0" presId="urn:microsoft.com/office/officeart/2005/8/layout/chevronAccent+Icon"/>
    <dgm:cxn modelId="{26792D39-DBBD-4F23-9384-C361F69F6F21}" type="presParOf" srcId="{740359E9-1132-4D65-BBB0-A83C74DC40DB}" destId="{5342B212-B78A-436D-92BD-DEAA088B02BD}" srcOrd="2" destOrd="0" presId="urn:microsoft.com/office/officeart/2005/8/layout/chevronAccent+Icon"/>
    <dgm:cxn modelId="{009FDD7F-1E60-47FD-B2B6-FAD5905761D3}" type="presParOf" srcId="{5342B212-B78A-436D-92BD-DEAA088B02BD}" destId="{55D98854-71AD-4C52-A746-FC88003C9B4E}" srcOrd="0" destOrd="0" presId="urn:microsoft.com/office/officeart/2005/8/layout/chevronAccent+Icon"/>
    <dgm:cxn modelId="{76B467B3-C98C-4A38-A4F5-5DD2F51347DF}" type="presParOf" srcId="{5342B212-B78A-436D-92BD-DEAA088B02BD}" destId="{03A6F1A7-F15C-47A5-944E-3E1AA919C525}" srcOrd="1" destOrd="0" presId="urn:microsoft.com/office/officeart/2005/8/layout/chevronAccent+Icon"/>
    <dgm:cxn modelId="{5050314B-4DA2-4845-A1A5-1C760B25EAB8}" type="presParOf" srcId="{740359E9-1132-4D65-BBB0-A83C74DC40DB}" destId="{A4698690-64AE-4501-B7AE-BD1C0256BF54}" srcOrd="3" destOrd="0" presId="urn:microsoft.com/office/officeart/2005/8/layout/chevronAccent+Icon"/>
    <dgm:cxn modelId="{9A1DA28A-7D6C-43B2-B33A-C00C146F1EC3}" type="presParOf" srcId="{740359E9-1132-4D65-BBB0-A83C74DC40DB}" destId="{BBE8BC60-3C3D-4AD4-A079-97FFE4813F92}" srcOrd="4" destOrd="0" presId="urn:microsoft.com/office/officeart/2005/8/layout/chevronAccent+Icon"/>
    <dgm:cxn modelId="{60A596E2-BE73-4400-A4BD-F6D08C9BB5AE}" type="presParOf" srcId="{BBE8BC60-3C3D-4AD4-A079-97FFE4813F92}" destId="{DE74F64E-EB58-4F37-8737-17B6D789AB79}" srcOrd="0" destOrd="0" presId="urn:microsoft.com/office/officeart/2005/8/layout/chevronAccent+Icon"/>
    <dgm:cxn modelId="{3E22E17A-471B-47CE-85E7-4D725643626A}" type="presParOf" srcId="{BBE8BC60-3C3D-4AD4-A079-97FFE4813F92}" destId="{4783675A-1AA5-45A1-8E80-78189E5D57F5}"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BB9CB-6393-4751-9E0F-29C65A0335EF}">
      <dsp:nvSpPr>
        <dsp:cNvPr id="0" name=""/>
        <dsp:cNvSpPr/>
      </dsp:nvSpPr>
      <dsp:spPr>
        <a:xfrm>
          <a:off x="940" y="710283"/>
          <a:ext cx="2364061" cy="912527"/>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2A08A-2643-4D29-B8D3-8ABCBE26B602}">
      <dsp:nvSpPr>
        <dsp:cNvPr id="0" name=""/>
        <dsp:cNvSpPr/>
      </dsp:nvSpPr>
      <dsp:spPr>
        <a:xfrm>
          <a:off x="631357" y="938415"/>
          <a:ext cx="1996318" cy="912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Switch</a:t>
          </a:r>
        </a:p>
      </dsp:txBody>
      <dsp:txXfrm>
        <a:off x="658084" y="965142"/>
        <a:ext cx="1942864" cy="859073"/>
      </dsp:txXfrm>
    </dsp:sp>
    <dsp:sp modelId="{83103B76-7723-4FF6-ACBC-7CA4B56CE314}">
      <dsp:nvSpPr>
        <dsp:cNvPr id="0" name=""/>
        <dsp:cNvSpPr/>
      </dsp:nvSpPr>
      <dsp:spPr>
        <a:xfrm>
          <a:off x="2701224" y="710283"/>
          <a:ext cx="2364061" cy="912527"/>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05190-6F88-41AC-9CFC-83FA744A063A}">
      <dsp:nvSpPr>
        <dsp:cNvPr id="0" name=""/>
        <dsp:cNvSpPr/>
      </dsp:nvSpPr>
      <dsp:spPr>
        <a:xfrm>
          <a:off x="3331640" y="938415"/>
          <a:ext cx="1996318" cy="912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Interface Box</a:t>
          </a:r>
        </a:p>
      </dsp:txBody>
      <dsp:txXfrm>
        <a:off x="3358367" y="965142"/>
        <a:ext cx="1942864" cy="859073"/>
      </dsp:txXfrm>
    </dsp:sp>
    <dsp:sp modelId="{4E35575D-99E5-43BD-8728-275C7FF5FBAB}">
      <dsp:nvSpPr>
        <dsp:cNvPr id="0" name=""/>
        <dsp:cNvSpPr/>
      </dsp:nvSpPr>
      <dsp:spPr>
        <a:xfrm>
          <a:off x="5401508" y="710283"/>
          <a:ext cx="2364061" cy="912527"/>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C40BC-B0AD-4A3D-87B7-63BD8C6866F2}">
      <dsp:nvSpPr>
        <dsp:cNvPr id="0" name=""/>
        <dsp:cNvSpPr/>
      </dsp:nvSpPr>
      <dsp:spPr>
        <a:xfrm>
          <a:off x="6031924" y="938415"/>
          <a:ext cx="1996318" cy="912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Tablet</a:t>
          </a:r>
        </a:p>
      </dsp:txBody>
      <dsp:txXfrm>
        <a:off x="6058651" y="965142"/>
        <a:ext cx="1942864" cy="859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8EFE2-E001-46F6-BE54-19E750125BD1}">
      <dsp:nvSpPr>
        <dsp:cNvPr id="0" name=""/>
        <dsp:cNvSpPr/>
      </dsp:nvSpPr>
      <dsp:spPr>
        <a:xfrm>
          <a:off x="940" y="851374"/>
          <a:ext cx="2364061" cy="912527"/>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8DA6C2-BE22-4B32-93C7-4CD65A349F56}">
      <dsp:nvSpPr>
        <dsp:cNvPr id="0" name=""/>
        <dsp:cNvSpPr/>
      </dsp:nvSpPr>
      <dsp:spPr>
        <a:xfrm>
          <a:off x="631357" y="1079506"/>
          <a:ext cx="1996318" cy="912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Bluetooth Enabled Switch</a:t>
          </a:r>
        </a:p>
      </dsp:txBody>
      <dsp:txXfrm>
        <a:off x="658084" y="1106233"/>
        <a:ext cx="1942864" cy="859073"/>
      </dsp:txXfrm>
    </dsp:sp>
    <dsp:sp modelId="{55D98854-71AD-4C52-A746-FC88003C9B4E}">
      <dsp:nvSpPr>
        <dsp:cNvPr id="0" name=""/>
        <dsp:cNvSpPr/>
      </dsp:nvSpPr>
      <dsp:spPr>
        <a:xfrm>
          <a:off x="2701224" y="851374"/>
          <a:ext cx="2364061" cy="912527"/>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A6F1A7-F15C-47A5-944E-3E1AA919C525}">
      <dsp:nvSpPr>
        <dsp:cNvPr id="0" name=""/>
        <dsp:cNvSpPr/>
      </dsp:nvSpPr>
      <dsp:spPr>
        <a:xfrm>
          <a:off x="3331640" y="1079506"/>
          <a:ext cx="1996318" cy="912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Bluetooth Connection</a:t>
          </a:r>
        </a:p>
      </dsp:txBody>
      <dsp:txXfrm>
        <a:off x="3358367" y="1106233"/>
        <a:ext cx="1942864" cy="859073"/>
      </dsp:txXfrm>
    </dsp:sp>
    <dsp:sp modelId="{DE74F64E-EB58-4F37-8737-17B6D789AB79}">
      <dsp:nvSpPr>
        <dsp:cNvPr id="0" name=""/>
        <dsp:cNvSpPr/>
      </dsp:nvSpPr>
      <dsp:spPr>
        <a:xfrm>
          <a:off x="5401507" y="851374"/>
          <a:ext cx="2364061" cy="912527"/>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3675A-1AA5-45A1-8E80-78189E5D57F5}">
      <dsp:nvSpPr>
        <dsp:cNvPr id="0" name=""/>
        <dsp:cNvSpPr/>
      </dsp:nvSpPr>
      <dsp:spPr>
        <a:xfrm>
          <a:off x="6031923" y="1079506"/>
          <a:ext cx="1996318" cy="912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Paired Tablet</a:t>
          </a:r>
        </a:p>
      </dsp:txBody>
      <dsp:txXfrm>
        <a:off x="6058650" y="1106233"/>
        <a:ext cx="1942864" cy="8590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02522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 name="Google Shape;3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500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Suggested that you use the popcorn approach again.</a:t>
            </a:r>
            <a:endParaRPr lang="en-US" dirty="0"/>
          </a:p>
        </p:txBody>
      </p:sp>
    </p:spTree>
    <p:extLst>
      <p:ext uri="{BB962C8B-B14F-4D97-AF65-F5344CB8AC3E}">
        <p14:creationId xmlns:p14="http://schemas.microsoft.com/office/powerpoint/2010/main" val="127029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 name="Google Shape;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3778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5"/>
          <p:cNvSpPr txBox="1">
            <a:spLocks noGrp="1"/>
          </p:cNvSpPr>
          <p:nvPr>
            <p:ph type="subTitle" idx="1"/>
          </p:nvPr>
        </p:nvSpPr>
        <p:spPr>
          <a:xfrm>
            <a:off x="327526" y="4685632"/>
            <a:ext cx="4244474" cy="1247274"/>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SzPts val="3200"/>
              <a:buNone/>
              <a:defRPr>
                <a:solidFill>
                  <a:srgbClr val="206EB5"/>
                </a:solidFill>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0" name="Google Shape;10;p15"/>
          <p:cNvSpPr txBox="1">
            <a:spLocks noGrp="1"/>
          </p:cNvSpPr>
          <p:nvPr>
            <p:ph type="ctrTitle"/>
          </p:nvPr>
        </p:nvSpPr>
        <p:spPr>
          <a:xfrm>
            <a:off x="327526" y="2710281"/>
            <a:ext cx="4244474" cy="188845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C33026"/>
              </a:buClr>
              <a:buSzPts val="4000"/>
              <a:buFont typeface="Calibri"/>
              <a:buNone/>
              <a:defRPr b="1">
                <a:solidFill>
                  <a:srgbClr val="C330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11" name="Google Shape;11;p15"/>
          <p:cNvPicPr preferRelativeResize="0"/>
          <p:nvPr/>
        </p:nvPicPr>
        <p:blipFill rotWithShape="1">
          <a:blip r:embed="rId2">
            <a:alphaModFix/>
          </a:blip>
          <a:srcRect/>
          <a:stretch/>
        </p:blipFill>
        <p:spPr>
          <a:xfrm>
            <a:off x="1065953" y="148849"/>
            <a:ext cx="2353093" cy="235309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6"/>
          <p:cNvSpPr/>
          <p:nvPr/>
        </p:nvSpPr>
        <p:spPr>
          <a:xfrm>
            <a:off x="0" y="0"/>
            <a:ext cx="9113644" cy="1300163"/>
          </a:xfrm>
          <a:prstGeom prst="rect">
            <a:avLst/>
          </a:prstGeom>
          <a:solidFill>
            <a:srgbClr val="206EB5"/>
          </a:solidFill>
          <a:ln w="9525" cap="flat" cmpd="sng">
            <a:solidFill>
              <a:srgbClr val="206EB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6"/>
          <p:cNvSpPr txBox="1">
            <a:spLocks noGrp="1"/>
          </p:cNvSpPr>
          <p:nvPr>
            <p:ph type="title"/>
          </p:nvPr>
        </p:nvSpPr>
        <p:spPr>
          <a:xfrm>
            <a:off x="-50006" y="0"/>
            <a:ext cx="9110749" cy="130016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 name="Google Shape;15;p16"/>
          <p:cNvSpPr txBox="1">
            <a:spLocks noGrp="1"/>
          </p:cNvSpPr>
          <p:nvPr>
            <p:ph type="body" idx="1"/>
          </p:nvPr>
        </p:nvSpPr>
        <p:spPr>
          <a:xfrm>
            <a:off x="457200" y="1828800"/>
            <a:ext cx="8229600" cy="3999832"/>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C33026"/>
              </a:buClr>
              <a:buSzPts val="3200"/>
              <a:buChar char="•"/>
              <a:defRPr sz="2200" b="0"/>
            </a:lvl1pPr>
            <a:lvl2pPr marL="914400" lvl="1" indent="-406400" algn="l">
              <a:spcBef>
                <a:spcPts val="560"/>
              </a:spcBef>
              <a:spcAft>
                <a:spcPts val="0"/>
              </a:spcAft>
              <a:buSzPts val="2800"/>
              <a:buChar char="–"/>
              <a:defRPr b="0"/>
            </a:lvl2pPr>
            <a:lvl3pPr marL="1371600" lvl="2" indent="-381000" algn="l">
              <a:spcBef>
                <a:spcPts val="480"/>
              </a:spcBef>
              <a:spcAft>
                <a:spcPts val="0"/>
              </a:spcAft>
              <a:buClr>
                <a:srgbClr val="004987"/>
              </a:buClr>
              <a:buSzPts val="24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16" name="Google Shape;16;p16"/>
          <p:cNvSpPr txBox="1"/>
          <p:nvPr/>
        </p:nvSpPr>
        <p:spPr>
          <a:xfrm>
            <a:off x="8686799" y="109454"/>
            <a:ext cx="373945"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400" b="1" i="0" u="none" strike="noStrike" cap="none">
                <a:solidFill>
                  <a:schemeClr val="dk1"/>
                </a:solidFill>
                <a:latin typeface="Calibri"/>
                <a:ea typeface="Calibri"/>
                <a:cs typeface="Calibri"/>
                <a:sym typeface="Calibri"/>
              </a:rPr>
              <a:t>‹#›</a:t>
            </a:fld>
            <a:endParaRPr sz="1400" b="1" i="0" u="none" strike="noStrike" cap="none">
              <a:solidFill>
                <a:schemeClr val="dk1"/>
              </a:solidFill>
              <a:latin typeface="Calibri"/>
              <a:ea typeface="Calibri"/>
              <a:cs typeface="Calibri"/>
              <a:sym typeface="Calibri"/>
            </a:endParaRPr>
          </a:p>
        </p:txBody>
      </p:sp>
      <p:pic>
        <p:nvPicPr>
          <p:cNvPr id="17" name="Google Shape;17;p16"/>
          <p:cNvPicPr preferRelativeResize="0"/>
          <p:nvPr/>
        </p:nvPicPr>
        <p:blipFill rotWithShape="1">
          <a:blip r:embed="rId2">
            <a:alphaModFix/>
          </a:blip>
          <a:srcRect/>
          <a:stretch/>
        </p:blipFill>
        <p:spPr>
          <a:xfrm>
            <a:off x="8144246" y="5828632"/>
            <a:ext cx="969398" cy="9693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274638"/>
            <a:ext cx="8178799" cy="861306"/>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4000"/>
              <a:buFont typeface="Calibri"/>
              <a:buNone/>
              <a:defRPr sz="4000" b="1"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4"/>
          <p:cNvSpPr txBox="1">
            <a:spLocks noGrp="1"/>
          </p:cNvSpPr>
          <p:nvPr>
            <p:ph type="body" idx="1"/>
          </p:nvPr>
        </p:nvSpPr>
        <p:spPr>
          <a:xfrm>
            <a:off x="457200" y="1381477"/>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C33026"/>
              </a:buClr>
              <a:buSzPts val="3200"/>
              <a:buFont typeface="Arial"/>
              <a:buChar char="•"/>
              <a:defRPr sz="3200" b="1"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rgbClr val="009DDC"/>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rgbClr val="004987"/>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aca_observation_sheet.pdf" TargetMode="External"/><Relationship Id="rId2" Type="http://schemas.openxmlformats.org/officeDocument/2006/relationships/hyperlink" Target="http://complexneeds.org.uk/modules/Module-2.4-Assessment-monitoring-and-evaluation/All/m08p020b.html" TargetMode="Externa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Switches/tash_cd.ex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archive/mada%20free%20software/AccessFun/senswitcher/Offline_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3.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hyperlink" Target="../../../../../Desktop/LightBox_Windows/Light%20Box.exe" TargetMode="External"/><Relationship Id="rId2" Type="http://schemas.openxmlformats.org/officeDocument/2006/relationships/hyperlink" Target="http://oneswitch.org.uk/" TargetMode="External"/><Relationship Id="rId1" Type="http://schemas.openxmlformats.org/officeDocument/2006/relationships/slideLayout" Target="../slideLayouts/slideLayout2.xml"/><Relationship Id="rId5" Type="http://schemas.openxmlformats.org/officeDocument/2006/relationships/hyperlink" Target="../../../../../Desktop/Whack-A-Mole/Whack-A-Mole.exe" TargetMode="External"/><Relationship Id="rId4" Type="http://schemas.openxmlformats.org/officeDocument/2006/relationships/hyperlink" Target="../../../../../Desktop/Star_Wars/starwars11.ex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3" name="Google Shape;33;p1"/>
          <p:cNvSpPr txBox="1">
            <a:spLocks noGrp="1"/>
          </p:cNvSpPr>
          <p:nvPr>
            <p:ph type="ctrTitle"/>
          </p:nvPr>
        </p:nvSpPr>
        <p:spPr>
          <a:xfrm>
            <a:off x="2263500" y="3135296"/>
            <a:ext cx="4998464" cy="977043"/>
          </a:xfrm>
          <a:prstGeom prst="rect">
            <a:avLst/>
          </a:prstGeom>
          <a:noFill/>
          <a:ln>
            <a:noFill/>
          </a:ln>
        </p:spPr>
        <p:txBody>
          <a:bodyPr spcFirstLastPara="1" wrap="square" lIns="68550" tIns="34275" rIns="68550" bIns="34275" anchor="b" anchorCtr="0">
            <a:noAutofit/>
          </a:bodyPr>
          <a:lstStyle/>
          <a:p>
            <a:pPr marL="0" lvl="0" indent="0" algn="ctr" rtl="0">
              <a:spcBef>
                <a:spcPts val="0"/>
              </a:spcBef>
              <a:spcAft>
                <a:spcPts val="0"/>
              </a:spcAft>
              <a:buClr>
                <a:srgbClr val="C33026"/>
              </a:buClr>
              <a:buSzPts val="4000"/>
              <a:buFont typeface="Calibri"/>
              <a:buNone/>
            </a:pPr>
            <a:r>
              <a:rPr lang="en-GB" dirty="0"/>
              <a:t>Introduction to Switches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Simple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In simple scanning the computer highlights one symbol at a time. The child presses their switch when the symbol they want is highlighted. It usually takes 1-5 seconds to pause at each symbol. Timing skills and reliable movements are critical!</a:t>
            </a:r>
            <a:endParaRPr lang="en-US" dirty="0"/>
          </a:p>
        </p:txBody>
      </p:sp>
      <p:pic>
        <p:nvPicPr>
          <p:cNvPr id="4" name="Picture 3">
            <a:extLst>
              <a:ext uri="{FF2B5EF4-FFF2-40B4-BE49-F238E27FC236}">
                <a16:creationId xmlns:a16="http://schemas.microsoft.com/office/drawing/2014/main" id="{5A623E9A-8514-4850-AFBC-2315D660DF2E}"/>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35400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Simple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In simple scanning the computer highlights one symbol at a time. The child presses their switch when the symbol they want is highlighted. It usually takes 1-5 seconds to pause at each symbol. Timing skills and reliable movements are critical!</a:t>
            </a:r>
            <a:endParaRPr lang="en-US" dirty="0"/>
          </a:p>
        </p:txBody>
      </p:sp>
      <p:pic>
        <p:nvPicPr>
          <p:cNvPr id="3" name="Picture 2">
            <a:extLst>
              <a:ext uri="{FF2B5EF4-FFF2-40B4-BE49-F238E27FC236}">
                <a16:creationId xmlns:a16="http://schemas.microsoft.com/office/drawing/2014/main" id="{65A722EB-ABA4-4170-BBD4-2DA7D6AB64C9}"/>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337522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Simple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In simple scanning the computer highlights one symbol at a time. The child presses their switch when the symbol they want is highlighted. It usually takes 1-5 seconds to pause at each symbol. Timing skills and reliable movements are critical!</a:t>
            </a:r>
            <a:endParaRPr lang="en-US" dirty="0"/>
          </a:p>
        </p:txBody>
      </p:sp>
      <p:pic>
        <p:nvPicPr>
          <p:cNvPr id="3" name="Picture 2">
            <a:extLst>
              <a:ext uri="{FF2B5EF4-FFF2-40B4-BE49-F238E27FC236}">
                <a16:creationId xmlns:a16="http://schemas.microsoft.com/office/drawing/2014/main" id="{19602816-66A0-475C-A25B-0C27B1ED27C3}"/>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141078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Simple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In simple scanning the computer highlights one symbol at a time. The child presses their switch when the symbol they want is highlighted. It usually takes 1-5 seconds to pause at each symbol. Timing skills and reliable movements are critical!</a:t>
            </a:r>
            <a:endParaRPr lang="en-US" dirty="0"/>
          </a:p>
        </p:txBody>
      </p:sp>
      <p:pic>
        <p:nvPicPr>
          <p:cNvPr id="3" name="Picture 2">
            <a:extLst>
              <a:ext uri="{FF2B5EF4-FFF2-40B4-BE49-F238E27FC236}">
                <a16:creationId xmlns:a16="http://schemas.microsoft.com/office/drawing/2014/main" id="{524C44E2-9A56-473C-A5F2-29C10BFF38CD}"/>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4207468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Simple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In simple scanning the computer highlights one symbol at a time. The child presses their switch when the symbol they want is highlighted. It usually takes 1-5 seconds to pause at each symbol. Timing skills and reliable movements are critical!</a:t>
            </a:r>
            <a:endParaRPr lang="en-US" dirty="0"/>
          </a:p>
        </p:txBody>
      </p:sp>
      <p:pic>
        <p:nvPicPr>
          <p:cNvPr id="3" name="Picture 2">
            <a:extLst>
              <a:ext uri="{FF2B5EF4-FFF2-40B4-BE49-F238E27FC236}">
                <a16:creationId xmlns:a16="http://schemas.microsoft.com/office/drawing/2014/main" id="{899DB95B-A137-4EAE-856B-EB2887AF1187}"/>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168931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Simple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In simple scanning the computer highlights one symbol at a time. The child presses their switch when the symbol they want is highlighted. It usually takes 1-5 seconds to pause at each symbol. Timing skills and reliable movements are critical!</a:t>
            </a:r>
            <a:endParaRPr lang="en-US" dirty="0"/>
          </a:p>
        </p:txBody>
      </p:sp>
      <p:pic>
        <p:nvPicPr>
          <p:cNvPr id="3" name="Picture 2">
            <a:extLst>
              <a:ext uri="{FF2B5EF4-FFF2-40B4-BE49-F238E27FC236}">
                <a16:creationId xmlns:a16="http://schemas.microsoft.com/office/drawing/2014/main" id="{57BCA371-4AD6-4096-AF8E-C91ABD496202}"/>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25899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1B4A-2B0F-4B3D-8754-D83C28FE4992}"/>
              </a:ext>
            </a:extLst>
          </p:cNvPr>
          <p:cNvSpPr>
            <a:spLocks noGrp="1"/>
          </p:cNvSpPr>
          <p:nvPr>
            <p:ph type="title"/>
          </p:nvPr>
        </p:nvSpPr>
        <p:spPr/>
        <p:txBody>
          <a:bodyPr/>
          <a:lstStyle/>
          <a:p>
            <a:r>
              <a:rPr lang="en-GB" dirty="0" err="1"/>
              <a:t>Actvity</a:t>
            </a:r>
            <a:endParaRPr lang="en-US" dirty="0"/>
          </a:p>
        </p:txBody>
      </p:sp>
      <p:sp>
        <p:nvSpPr>
          <p:cNvPr id="3" name="Text Placeholder 2">
            <a:extLst>
              <a:ext uri="{FF2B5EF4-FFF2-40B4-BE49-F238E27FC236}">
                <a16:creationId xmlns:a16="http://schemas.microsoft.com/office/drawing/2014/main" id="{AF6884A2-15D3-4AF4-B05B-05EB16319194}"/>
              </a:ext>
            </a:extLst>
          </p:cNvPr>
          <p:cNvSpPr>
            <a:spLocks noGrp="1"/>
          </p:cNvSpPr>
          <p:nvPr>
            <p:ph type="body" idx="1"/>
          </p:nvPr>
        </p:nvSpPr>
        <p:spPr/>
        <p:txBody>
          <a:bodyPr/>
          <a:lstStyle/>
          <a:p>
            <a:r>
              <a:rPr lang="en-GB" sz="2800" dirty="0"/>
              <a:t>Imagine a young girl with cerebral palsy. It takes her 3 seconds to reliably make the movement required to press the switch. </a:t>
            </a:r>
          </a:p>
          <a:p>
            <a:r>
              <a:rPr lang="en-GB" sz="2800" dirty="0"/>
              <a:t>We need to pause on each symbol long enough for her to be able to make this movement, so we allow 4 seconds.</a:t>
            </a:r>
          </a:p>
          <a:p>
            <a:r>
              <a:rPr lang="en-GB" sz="2800" dirty="0"/>
              <a:t>In the previous group of symbols how long would it take to get to the mouse?</a:t>
            </a:r>
            <a:endParaRPr lang="en-US" sz="2800" dirty="0"/>
          </a:p>
        </p:txBody>
      </p:sp>
    </p:spTree>
    <p:extLst>
      <p:ext uri="{BB962C8B-B14F-4D97-AF65-F5344CB8AC3E}">
        <p14:creationId xmlns:p14="http://schemas.microsoft.com/office/powerpoint/2010/main" val="58972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EB62-FD5A-4235-BEBF-234CBAB6C5AA}"/>
              </a:ext>
            </a:extLst>
          </p:cNvPr>
          <p:cNvSpPr>
            <a:spLocks noGrp="1"/>
          </p:cNvSpPr>
          <p:nvPr>
            <p:ph type="title"/>
          </p:nvPr>
        </p:nvSpPr>
        <p:spPr/>
        <p:txBody>
          <a:bodyPr/>
          <a:lstStyle/>
          <a:p>
            <a:r>
              <a:rPr lang="en-GB" dirty="0"/>
              <a:t>Making Scanning Faster</a:t>
            </a:r>
            <a:endParaRPr lang="en-US" dirty="0"/>
          </a:p>
        </p:txBody>
      </p:sp>
      <p:sp>
        <p:nvSpPr>
          <p:cNvPr id="3" name="Text Placeholder 2">
            <a:extLst>
              <a:ext uri="{FF2B5EF4-FFF2-40B4-BE49-F238E27FC236}">
                <a16:creationId xmlns:a16="http://schemas.microsoft.com/office/drawing/2014/main" id="{4F64D0E6-8984-4220-A15C-514A8C9AA59A}"/>
              </a:ext>
            </a:extLst>
          </p:cNvPr>
          <p:cNvSpPr>
            <a:spLocks noGrp="1"/>
          </p:cNvSpPr>
          <p:nvPr>
            <p:ph type="body" idx="1"/>
          </p:nvPr>
        </p:nvSpPr>
        <p:spPr>
          <a:xfrm>
            <a:off x="390568" y="1653436"/>
            <a:ext cx="8229600" cy="3999832"/>
          </a:xfrm>
        </p:spPr>
        <p:txBody>
          <a:bodyPr/>
          <a:lstStyle/>
          <a:p>
            <a:r>
              <a:rPr lang="en-GB" sz="2800" dirty="0"/>
              <a:t>Scanning is usually slow compared to the other access options. However, there are ways to make it much faster, such as ensuring that the symbols are laid out on the screen so the most often used require less time and switch presses to get to them.</a:t>
            </a:r>
          </a:p>
          <a:p>
            <a:r>
              <a:rPr lang="en-GB" sz="2800" dirty="0"/>
              <a:t>Whole row and column scanning is often used to reduce the time to get to </a:t>
            </a:r>
          </a:p>
          <a:p>
            <a:r>
              <a:rPr lang="en-GB" sz="2800" dirty="0"/>
              <a:t>Symbols can also be grouped, and so the groups are scanned before the symbols within each group.</a:t>
            </a:r>
          </a:p>
        </p:txBody>
      </p:sp>
    </p:spTree>
    <p:extLst>
      <p:ext uri="{BB962C8B-B14F-4D97-AF65-F5344CB8AC3E}">
        <p14:creationId xmlns:p14="http://schemas.microsoft.com/office/powerpoint/2010/main" val="265097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Row/Column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Row and column scanning is much more efficient compared to stepping through each symbol one at a time. For single switch users it requires two presses instead of one (one for the row and then the second for the symbol). </a:t>
            </a:r>
            <a:endParaRPr lang="en-US" dirty="0"/>
          </a:p>
        </p:txBody>
      </p:sp>
      <p:pic>
        <p:nvPicPr>
          <p:cNvPr id="37" name="Picture 36">
            <a:extLst>
              <a:ext uri="{FF2B5EF4-FFF2-40B4-BE49-F238E27FC236}">
                <a16:creationId xmlns:a16="http://schemas.microsoft.com/office/drawing/2014/main" id="{4DE987CA-0E61-4405-BDEA-BD99A491A967}"/>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1094495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Row/Column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Row and column scanning is much more efficient compared to stepping through each symbol one at a time. For single switch users it requires two presses instead of one (one for the row and then the second for the symbol). </a:t>
            </a:r>
            <a:endParaRPr lang="en-US" dirty="0"/>
          </a:p>
        </p:txBody>
      </p:sp>
      <p:pic>
        <p:nvPicPr>
          <p:cNvPr id="68" name="Picture 67">
            <a:extLst>
              <a:ext uri="{FF2B5EF4-FFF2-40B4-BE49-F238E27FC236}">
                <a16:creationId xmlns:a16="http://schemas.microsoft.com/office/drawing/2014/main" id="{36A11B8D-E7E6-4D4D-89C2-41881E6FFC9F}"/>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313667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2AB4-1BD6-4A74-97E9-62DE0CA5166F}"/>
              </a:ext>
            </a:extLst>
          </p:cNvPr>
          <p:cNvSpPr>
            <a:spLocks noGrp="1"/>
          </p:cNvSpPr>
          <p:nvPr>
            <p:ph type="title"/>
          </p:nvPr>
        </p:nvSpPr>
        <p:spPr/>
        <p:txBody>
          <a:bodyPr/>
          <a:lstStyle/>
          <a:p>
            <a:r>
              <a:rPr lang="en-GB" dirty="0"/>
              <a:t>Switch Access</a:t>
            </a:r>
            <a:endParaRPr lang="en-US" dirty="0"/>
          </a:p>
        </p:txBody>
      </p:sp>
      <p:sp>
        <p:nvSpPr>
          <p:cNvPr id="3" name="Text Placeholder 2">
            <a:extLst>
              <a:ext uri="{FF2B5EF4-FFF2-40B4-BE49-F238E27FC236}">
                <a16:creationId xmlns:a16="http://schemas.microsoft.com/office/drawing/2014/main" id="{9D816BF8-1A46-4F34-9D45-CC30398A158B}"/>
              </a:ext>
            </a:extLst>
          </p:cNvPr>
          <p:cNvSpPr>
            <a:spLocks noGrp="1"/>
          </p:cNvSpPr>
          <p:nvPr>
            <p:ph type="body" idx="1"/>
          </p:nvPr>
        </p:nvSpPr>
        <p:spPr/>
        <p:txBody>
          <a:bodyPr/>
          <a:lstStyle/>
          <a:p>
            <a:r>
              <a:rPr lang="en-GB" sz="3600" dirty="0"/>
              <a:t>Switches are simple buttons that can be pressed to access a communication aid.</a:t>
            </a:r>
          </a:p>
          <a:p>
            <a:r>
              <a:rPr lang="en-GB" sz="3600" dirty="0"/>
              <a:t>Just one button provides complete access to all symbols and device functions through a system known as </a:t>
            </a:r>
            <a:r>
              <a:rPr lang="en-GB" sz="3600" b="1" dirty="0"/>
              <a:t>scanning</a:t>
            </a:r>
            <a:r>
              <a:rPr lang="en-GB" sz="3600" dirty="0"/>
              <a:t>. </a:t>
            </a:r>
          </a:p>
        </p:txBody>
      </p:sp>
    </p:spTree>
    <p:extLst>
      <p:ext uri="{BB962C8B-B14F-4D97-AF65-F5344CB8AC3E}">
        <p14:creationId xmlns:p14="http://schemas.microsoft.com/office/powerpoint/2010/main" val="3072785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Row/Column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Row and column scanning is much more efficient compared to stepping through each symbol one at a time. For single switch users it requires two presses instead of one (one for the row and then the second for the symbol). </a:t>
            </a:r>
            <a:endParaRPr lang="en-US" dirty="0"/>
          </a:p>
        </p:txBody>
      </p:sp>
      <p:pic>
        <p:nvPicPr>
          <p:cNvPr id="4" name="Picture 3">
            <a:extLst>
              <a:ext uri="{FF2B5EF4-FFF2-40B4-BE49-F238E27FC236}">
                <a16:creationId xmlns:a16="http://schemas.microsoft.com/office/drawing/2014/main" id="{E36512AC-5815-4FD7-80DA-612846255F12}"/>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83877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Row/Column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Row and column scanning is much more efficient compared to stepping through each symbol one at a time. For single switch users it requires two presses instead of one (one for the row and then the second for the symbol). </a:t>
            </a:r>
            <a:endParaRPr lang="en-US" dirty="0"/>
          </a:p>
        </p:txBody>
      </p:sp>
      <p:pic>
        <p:nvPicPr>
          <p:cNvPr id="5" name="Picture 4">
            <a:extLst>
              <a:ext uri="{FF2B5EF4-FFF2-40B4-BE49-F238E27FC236}">
                <a16:creationId xmlns:a16="http://schemas.microsoft.com/office/drawing/2014/main" id="{187F8A27-B1A5-4E1B-BE6B-1F90C22EC21A}"/>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55806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A57C-CC11-4B3A-BDB3-4E2D5A31ADE1}"/>
              </a:ext>
            </a:extLst>
          </p:cNvPr>
          <p:cNvSpPr>
            <a:spLocks noGrp="1"/>
          </p:cNvSpPr>
          <p:nvPr>
            <p:ph type="title"/>
          </p:nvPr>
        </p:nvSpPr>
        <p:spPr/>
        <p:txBody>
          <a:bodyPr/>
          <a:lstStyle/>
          <a:p>
            <a:r>
              <a:rPr lang="en-GB" dirty="0" err="1"/>
              <a:t>Elimation</a:t>
            </a:r>
            <a:r>
              <a:rPr lang="en-GB" dirty="0"/>
              <a:t> Scanning</a:t>
            </a:r>
            <a:endParaRPr lang="en-US" dirty="0"/>
          </a:p>
        </p:txBody>
      </p:sp>
      <p:sp>
        <p:nvSpPr>
          <p:cNvPr id="3" name="Text Placeholder 2">
            <a:extLst>
              <a:ext uri="{FF2B5EF4-FFF2-40B4-BE49-F238E27FC236}">
                <a16:creationId xmlns:a16="http://schemas.microsoft.com/office/drawing/2014/main" id="{9D830599-EED0-4916-AAC0-0475D457F6C2}"/>
              </a:ext>
            </a:extLst>
          </p:cNvPr>
          <p:cNvSpPr>
            <a:spLocks noGrp="1"/>
          </p:cNvSpPr>
          <p:nvPr>
            <p:ph type="body" idx="1"/>
          </p:nvPr>
        </p:nvSpPr>
        <p:spPr/>
        <p:txBody>
          <a:bodyPr/>
          <a:lstStyle/>
          <a:p>
            <a:r>
              <a:rPr lang="en-GB" sz="2800" dirty="0"/>
              <a:t>Elimination switch access removes the standard scanning element altogether and instead uses non-linear switch presses to navigate to the desired symbol. </a:t>
            </a:r>
          </a:p>
          <a:p>
            <a:r>
              <a:rPr lang="en-GB" sz="2800" dirty="0"/>
              <a:t>It does this by dividing the symbols into two groups and then subdividing the group when the appropriate switch is pressed. </a:t>
            </a:r>
          </a:p>
          <a:p>
            <a:r>
              <a:rPr lang="en-GB" sz="2800" dirty="0"/>
              <a:t>This is a feature in the Grid 3 software</a:t>
            </a:r>
            <a:endParaRPr lang="en-US" sz="2800" dirty="0"/>
          </a:p>
        </p:txBody>
      </p:sp>
    </p:spTree>
    <p:extLst>
      <p:ext uri="{BB962C8B-B14F-4D97-AF65-F5344CB8AC3E}">
        <p14:creationId xmlns:p14="http://schemas.microsoft.com/office/powerpoint/2010/main" val="89082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C5A8-5739-42B2-B423-EEA8E5D2FE72}"/>
              </a:ext>
            </a:extLst>
          </p:cNvPr>
          <p:cNvSpPr>
            <a:spLocks noGrp="1"/>
          </p:cNvSpPr>
          <p:nvPr>
            <p:ph type="title"/>
          </p:nvPr>
        </p:nvSpPr>
        <p:spPr/>
        <p:txBody>
          <a:bodyPr/>
          <a:lstStyle/>
          <a:p>
            <a:r>
              <a:rPr lang="en-GB" dirty="0"/>
              <a:t>Elimination Scanning</a:t>
            </a:r>
            <a:endParaRPr lang="en-US" dirty="0"/>
          </a:p>
        </p:txBody>
      </p:sp>
      <p:sp>
        <p:nvSpPr>
          <p:cNvPr id="6" name="Text Placeholder 5">
            <a:extLst>
              <a:ext uri="{FF2B5EF4-FFF2-40B4-BE49-F238E27FC236}">
                <a16:creationId xmlns:a16="http://schemas.microsoft.com/office/drawing/2014/main" id="{1C924F9F-D002-4BFC-99F9-5937A9C58676}"/>
              </a:ext>
            </a:extLst>
          </p:cNvPr>
          <p:cNvSpPr>
            <a:spLocks noGrp="1"/>
          </p:cNvSpPr>
          <p:nvPr>
            <p:ph type="body" idx="1"/>
          </p:nvPr>
        </p:nvSpPr>
        <p:spPr>
          <a:xfrm>
            <a:off x="457200" y="4748396"/>
            <a:ext cx="7878417" cy="1957204"/>
          </a:xfrm>
        </p:spPr>
        <p:txBody>
          <a:bodyPr/>
          <a:lstStyle/>
          <a:p>
            <a:pPr marL="25400" indent="0">
              <a:buNone/>
            </a:pPr>
            <a:r>
              <a:rPr lang="en-GB" dirty="0"/>
              <a:t>Elimination scanning divides the collections of symbols on the page into at least two colours. Each colour represents a switch (so you need to use at least two switches for this to work). To select the owl we simply press the switch that corresponds to the colour behind the owl (blue!)</a:t>
            </a:r>
            <a:endParaRPr lang="en-US" dirty="0"/>
          </a:p>
        </p:txBody>
      </p:sp>
      <p:pic>
        <p:nvPicPr>
          <p:cNvPr id="5" name="Picture 4">
            <a:extLst>
              <a:ext uri="{FF2B5EF4-FFF2-40B4-BE49-F238E27FC236}">
                <a16:creationId xmlns:a16="http://schemas.microsoft.com/office/drawing/2014/main" id="{A37E3F41-2704-47EE-AFCD-9E7B0FC9A767}"/>
              </a:ext>
            </a:extLst>
          </p:cNvPr>
          <p:cNvPicPr>
            <a:picLocks noChangeAspect="1"/>
          </p:cNvPicPr>
          <p:nvPr/>
        </p:nvPicPr>
        <p:blipFill>
          <a:blip r:embed="rId2"/>
          <a:stretch>
            <a:fillRect/>
          </a:stretch>
        </p:blipFill>
        <p:spPr>
          <a:xfrm>
            <a:off x="2609576" y="2109604"/>
            <a:ext cx="3924848" cy="2638793"/>
          </a:xfrm>
          <a:prstGeom prst="rect">
            <a:avLst/>
          </a:prstGeom>
        </p:spPr>
      </p:pic>
    </p:spTree>
    <p:extLst>
      <p:ext uri="{BB962C8B-B14F-4D97-AF65-F5344CB8AC3E}">
        <p14:creationId xmlns:p14="http://schemas.microsoft.com/office/powerpoint/2010/main" val="2263506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C21D-7ACF-4929-82B3-178E260ECE51}"/>
              </a:ext>
            </a:extLst>
          </p:cNvPr>
          <p:cNvSpPr>
            <a:spLocks noGrp="1"/>
          </p:cNvSpPr>
          <p:nvPr>
            <p:ph type="title"/>
          </p:nvPr>
        </p:nvSpPr>
        <p:spPr/>
        <p:txBody>
          <a:bodyPr/>
          <a:lstStyle/>
          <a:p>
            <a:r>
              <a:rPr lang="en-GB" dirty="0"/>
              <a:t>Elimination Scanning</a:t>
            </a:r>
            <a:endParaRPr lang="en-US" dirty="0"/>
          </a:p>
        </p:txBody>
      </p:sp>
      <p:sp>
        <p:nvSpPr>
          <p:cNvPr id="3" name="Text Placeholder 2">
            <a:extLst>
              <a:ext uri="{FF2B5EF4-FFF2-40B4-BE49-F238E27FC236}">
                <a16:creationId xmlns:a16="http://schemas.microsoft.com/office/drawing/2014/main" id="{6D90B83A-62C8-4553-8B58-1B841461B057}"/>
              </a:ext>
            </a:extLst>
          </p:cNvPr>
          <p:cNvSpPr>
            <a:spLocks noGrp="1"/>
          </p:cNvSpPr>
          <p:nvPr>
            <p:ph type="body" idx="1"/>
          </p:nvPr>
        </p:nvSpPr>
        <p:spPr>
          <a:xfrm>
            <a:off x="457200" y="5022574"/>
            <a:ext cx="8229600" cy="1300162"/>
          </a:xfrm>
        </p:spPr>
        <p:txBody>
          <a:bodyPr/>
          <a:lstStyle/>
          <a:p>
            <a:pPr marL="25400" indent="0">
              <a:buNone/>
            </a:pPr>
            <a:r>
              <a:rPr lang="en-GB" dirty="0"/>
              <a:t>Now the blue half has been subdivided into two new halves, again using the same two colours which represent the two switches. The owl is still in the blue area so we press the blue switch again.</a:t>
            </a:r>
            <a:endParaRPr lang="en-US" dirty="0"/>
          </a:p>
        </p:txBody>
      </p:sp>
      <p:pic>
        <p:nvPicPr>
          <p:cNvPr id="4" name="Picture 3">
            <a:extLst>
              <a:ext uri="{FF2B5EF4-FFF2-40B4-BE49-F238E27FC236}">
                <a16:creationId xmlns:a16="http://schemas.microsoft.com/office/drawing/2014/main" id="{7FBE2C15-BEB2-4FA2-A23B-D89E8E0DEBC7}"/>
              </a:ext>
            </a:extLst>
          </p:cNvPr>
          <p:cNvPicPr>
            <a:picLocks noChangeAspect="1"/>
          </p:cNvPicPr>
          <p:nvPr/>
        </p:nvPicPr>
        <p:blipFill>
          <a:blip r:embed="rId2"/>
          <a:stretch>
            <a:fillRect/>
          </a:stretch>
        </p:blipFill>
        <p:spPr>
          <a:xfrm>
            <a:off x="2561945" y="2138183"/>
            <a:ext cx="4020111" cy="2581635"/>
          </a:xfrm>
          <a:prstGeom prst="rect">
            <a:avLst/>
          </a:prstGeom>
        </p:spPr>
      </p:pic>
    </p:spTree>
    <p:extLst>
      <p:ext uri="{BB962C8B-B14F-4D97-AF65-F5344CB8AC3E}">
        <p14:creationId xmlns:p14="http://schemas.microsoft.com/office/powerpoint/2010/main" val="3488166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ED82-4C36-4388-A33B-40C657437D82}"/>
              </a:ext>
            </a:extLst>
          </p:cNvPr>
          <p:cNvSpPr>
            <a:spLocks noGrp="1"/>
          </p:cNvSpPr>
          <p:nvPr>
            <p:ph type="title"/>
          </p:nvPr>
        </p:nvSpPr>
        <p:spPr/>
        <p:txBody>
          <a:bodyPr/>
          <a:lstStyle/>
          <a:p>
            <a:r>
              <a:rPr lang="en-GB" dirty="0"/>
              <a:t>Elimination Scanning</a:t>
            </a:r>
            <a:endParaRPr lang="en-US" dirty="0"/>
          </a:p>
        </p:txBody>
      </p:sp>
      <p:sp>
        <p:nvSpPr>
          <p:cNvPr id="3" name="Text Placeholder 2">
            <a:extLst>
              <a:ext uri="{FF2B5EF4-FFF2-40B4-BE49-F238E27FC236}">
                <a16:creationId xmlns:a16="http://schemas.microsoft.com/office/drawing/2014/main" id="{AC7FB953-9F64-482F-A2C9-44DDFA8B6EB7}"/>
              </a:ext>
            </a:extLst>
          </p:cNvPr>
          <p:cNvSpPr>
            <a:spLocks noGrp="1"/>
          </p:cNvSpPr>
          <p:nvPr>
            <p:ph type="body" idx="1"/>
          </p:nvPr>
        </p:nvSpPr>
        <p:spPr>
          <a:xfrm>
            <a:off x="457200" y="5380382"/>
            <a:ext cx="8229600" cy="927653"/>
          </a:xfrm>
        </p:spPr>
        <p:txBody>
          <a:bodyPr/>
          <a:lstStyle/>
          <a:p>
            <a:pPr marL="25400" indent="0">
              <a:buNone/>
            </a:pPr>
            <a:r>
              <a:rPr lang="en-GB" dirty="0"/>
              <a:t>Press the blue switch again…</a:t>
            </a:r>
            <a:endParaRPr lang="en-US" dirty="0"/>
          </a:p>
        </p:txBody>
      </p:sp>
      <p:pic>
        <p:nvPicPr>
          <p:cNvPr id="4" name="Picture 3">
            <a:extLst>
              <a:ext uri="{FF2B5EF4-FFF2-40B4-BE49-F238E27FC236}">
                <a16:creationId xmlns:a16="http://schemas.microsoft.com/office/drawing/2014/main" id="{121744B8-9C58-4CBE-BE4E-19913AA59E11}"/>
              </a:ext>
            </a:extLst>
          </p:cNvPr>
          <p:cNvPicPr>
            <a:picLocks noChangeAspect="1"/>
          </p:cNvPicPr>
          <p:nvPr/>
        </p:nvPicPr>
        <p:blipFill>
          <a:blip r:embed="rId2"/>
          <a:stretch>
            <a:fillRect/>
          </a:stretch>
        </p:blipFill>
        <p:spPr>
          <a:xfrm>
            <a:off x="2719129" y="2161998"/>
            <a:ext cx="3705742" cy="2534004"/>
          </a:xfrm>
          <a:prstGeom prst="rect">
            <a:avLst/>
          </a:prstGeom>
        </p:spPr>
      </p:pic>
    </p:spTree>
    <p:extLst>
      <p:ext uri="{BB962C8B-B14F-4D97-AF65-F5344CB8AC3E}">
        <p14:creationId xmlns:p14="http://schemas.microsoft.com/office/powerpoint/2010/main" val="615610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AE34E-BC4D-4773-A580-56FE52013E43}"/>
              </a:ext>
            </a:extLst>
          </p:cNvPr>
          <p:cNvSpPr>
            <a:spLocks noGrp="1"/>
          </p:cNvSpPr>
          <p:nvPr>
            <p:ph type="title"/>
          </p:nvPr>
        </p:nvSpPr>
        <p:spPr/>
        <p:txBody>
          <a:bodyPr/>
          <a:lstStyle/>
          <a:p>
            <a:r>
              <a:rPr lang="en-GB" dirty="0"/>
              <a:t>Elimination Scanning</a:t>
            </a:r>
            <a:endParaRPr lang="en-US" dirty="0"/>
          </a:p>
        </p:txBody>
      </p:sp>
      <p:sp>
        <p:nvSpPr>
          <p:cNvPr id="3" name="Text Placeholder 2">
            <a:extLst>
              <a:ext uri="{FF2B5EF4-FFF2-40B4-BE49-F238E27FC236}">
                <a16:creationId xmlns:a16="http://schemas.microsoft.com/office/drawing/2014/main" id="{6EBA9A9E-EFE6-40DA-975F-B161824A9427}"/>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F2D3189D-773E-46AC-9FFC-32908456FF87}"/>
              </a:ext>
            </a:extLst>
          </p:cNvPr>
          <p:cNvPicPr>
            <a:picLocks noChangeAspect="1"/>
          </p:cNvPicPr>
          <p:nvPr/>
        </p:nvPicPr>
        <p:blipFill>
          <a:blip r:embed="rId2"/>
          <a:stretch>
            <a:fillRect/>
          </a:stretch>
        </p:blipFill>
        <p:spPr>
          <a:xfrm>
            <a:off x="2690550" y="2152472"/>
            <a:ext cx="3762900" cy="2553056"/>
          </a:xfrm>
          <a:prstGeom prst="rect">
            <a:avLst/>
          </a:prstGeom>
        </p:spPr>
      </p:pic>
      <p:sp>
        <p:nvSpPr>
          <p:cNvPr id="5" name="Text Placeholder 2">
            <a:extLst>
              <a:ext uri="{FF2B5EF4-FFF2-40B4-BE49-F238E27FC236}">
                <a16:creationId xmlns:a16="http://schemas.microsoft.com/office/drawing/2014/main" id="{E46947BE-279C-4F1F-9B34-3143EB441B67}"/>
              </a:ext>
            </a:extLst>
          </p:cNvPr>
          <p:cNvSpPr txBox="1">
            <a:spLocks/>
          </p:cNvSpPr>
          <p:nvPr/>
        </p:nvSpPr>
        <p:spPr>
          <a:xfrm>
            <a:off x="457200" y="5380382"/>
            <a:ext cx="8229600" cy="9276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eaLnBrk="1" hangingPunct="1">
              <a:lnSpc>
                <a:spcPct val="100000"/>
              </a:lnSpc>
              <a:spcBef>
                <a:spcPts val="640"/>
              </a:spcBef>
              <a:spcAft>
                <a:spcPts val="0"/>
              </a:spcAft>
              <a:buClr>
                <a:srgbClr val="C33026"/>
              </a:buClr>
              <a:buSzPts val="3200"/>
              <a:buFont typeface="Arial"/>
              <a:buChar char="•"/>
              <a:defRPr sz="2200" b="0" i="0" u="none" strike="noStrike" cap="none">
                <a:solidFill>
                  <a:schemeClr val="dk1"/>
                </a:solidFill>
                <a:latin typeface="Calibri"/>
                <a:ea typeface="Calibri"/>
                <a:cs typeface="Calibri"/>
                <a:sym typeface="Calibri"/>
              </a:defRPr>
            </a:lvl1pPr>
            <a:lvl2pPr marL="914400" marR="0" lvl="1" indent="-406400" algn="l" rtl="0" eaLnBrk="1" hangingPunct="1">
              <a:lnSpc>
                <a:spcPct val="100000"/>
              </a:lnSpc>
              <a:spcBef>
                <a:spcPts val="560"/>
              </a:spcBef>
              <a:spcAft>
                <a:spcPts val="0"/>
              </a:spcAft>
              <a:buClr>
                <a:srgbClr val="009DDC"/>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eaLnBrk="1" hangingPunct="1">
              <a:lnSpc>
                <a:spcPct val="100000"/>
              </a:lnSpc>
              <a:spcBef>
                <a:spcPts val="480"/>
              </a:spcBef>
              <a:spcAft>
                <a:spcPts val="0"/>
              </a:spcAft>
              <a:buClr>
                <a:srgbClr val="004987"/>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indent="0">
              <a:buFont typeface="Arial"/>
              <a:buNone/>
            </a:pPr>
            <a:r>
              <a:rPr lang="en-GB" dirty="0"/>
              <a:t>This time the owl is highlighted with the orange colour, so we must his the switch that corresponds to orange this time. </a:t>
            </a:r>
            <a:endParaRPr lang="en-US" dirty="0"/>
          </a:p>
        </p:txBody>
      </p:sp>
    </p:spTree>
    <p:extLst>
      <p:ext uri="{BB962C8B-B14F-4D97-AF65-F5344CB8AC3E}">
        <p14:creationId xmlns:p14="http://schemas.microsoft.com/office/powerpoint/2010/main" val="2312373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1133-3E1A-4DDE-B6BC-CB6DF027C848}"/>
              </a:ext>
            </a:extLst>
          </p:cNvPr>
          <p:cNvSpPr>
            <a:spLocks noGrp="1"/>
          </p:cNvSpPr>
          <p:nvPr>
            <p:ph type="title"/>
          </p:nvPr>
        </p:nvSpPr>
        <p:spPr/>
        <p:txBody>
          <a:bodyPr/>
          <a:lstStyle/>
          <a:p>
            <a:r>
              <a:rPr lang="en-GB" dirty="0"/>
              <a:t>Elimination Scanning</a:t>
            </a:r>
            <a:endParaRPr lang="en-US" dirty="0"/>
          </a:p>
        </p:txBody>
      </p:sp>
      <p:pic>
        <p:nvPicPr>
          <p:cNvPr id="4" name="Picture 3">
            <a:extLst>
              <a:ext uri="{FF2B5EF4-FFF2-40B4-BE49-F238E27FC236}">
                <a16:creationId xmlns:a16="http://schemas.microsoft.com/office/drawing/2014/main" id="{7E531968-4827-4025-9AA7-27B5097AE6BD}"/>
              </a:ext>
            </a:extLst>
          </p:cNvPr>
          <p:cNvPicPr>
            <a:picLocks noChangeAspect="1"/>
          </p:cNvPicPr>
          <p:nvPr/>
        </p:nvPicPr>
        <p:blipFill>
          <a:blip r:embed="rId2"/>
          <a:stretch>
            <a:fillRect/>
          </a:stretch>
        </p:blipFill>
        <p:spPr>
          <a:xfrm>
            <a:off x="2604813" y="2095314"/>
            <a:ext cx="3934374" cy="2667372"/>
          </a:xfrm>
          <a:prstGeom prst="rect">
            <a:avLst/>
          </a:prstGeom>
        </p:spPr>
      </p:pic>
      <p:sp>
        <p:nvSpPr>
          <p:cNvPr id="3" name="Text Placeholder 2">
            <a:extLst>
              <a:ext uri="{FF2B5EF4-FFF2-40B4-BE49-F238E27FC236}">
                <a16:creationId xmlns:a16="http://schemas.microsoft.com/office/drawing/2014/main" id="{CDEF38ED-A097-453D-B942-1635C663FEE3}"/>
              </a:ext>
            </a:extLst>
          </p:cNvPr>
          <p:cNvSpPr>
            <a:spLocks noGrp="1"/>
          </p:cNvSpPr>
          <p:nvPr>
            <p:ph type="body" idx="1"/>
          </p:nvPr>
        </p:nvSpPr>
        <p:spPr/>
        <p:txBody>
          <a:bodyPr/>
          <a:lstStyle/>
          <a:p>
            <a:endParaRPr lang="en-US" dirty="0"/>
          </a:p>
        </p:txBody>
      </p:sp>
      <p:sp>
        <p:nvSpPr>
          <p:cNvPr id="5" name="Text Placeholder 2">
            <a:extLst>
              <a:ext uri="{FF2B5EF4-FFF2-40B4-BE49-F238E27FC236}">
                <a16:creationId xmlns:a16="http://schemas.microsoft.com/office/drawing/2014/main" id="{E85E5B08-514F-4D1E-B31A-88CCC3572E0E}"/>
              </a:ext>
            </a:extLst>
          </p:cNvPr>
          <p:cNvSpPr txBox="1">
            <a:spLocks/>
          </p:cNvSpPr>
          <p:nvPr/>
        </p:nvSpPr>
        <p:spPr>
          <a:xfrm>
            <a:off x="457200" y="5380382"/>
            <a:ext cx="8229600" cy="9276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eaLnBrk="1" hangingPunct="1">
              <a:lnSpc>
                <a:spcPct val="100000"/>
              </a:lnSpc>
              <a:spcBef>
                <a:spcPts val="640"/>
              </a:spcBef>
              <a:spcAft>
                <a:spcPts val="0"/>
              </a:spcAft>
              <a:buClr>
                <a:srgbClr val="C33026"/>
              </a:buClr>
              <a:buSzPts val="3200"/>
              <a:buFont typeface="Arial"/>
              <a:buChar char="•"/>
              <a:defRPr sz="2200" b="0" i="0" u="none" strike="noStrike" cap="none">
                <a:solidFill>
                  <a:schemeClr val="dk1"/>
                </a:solidFill>
                <a:latin typeface="Calibri"/>
                <a:ea typeface="Calibri"/>
                <a:cs typeface="Calibri"/>
                <a:sym typeface="Calibri"/>
              </a:defRPr>
            </a:lvl1pPr>
            <a:lvl2pPr marL="914400" marR="0" lvl="1" indent="-406400" algn="l" rtl="0" eaLnBrk="1" hangingPunct="1">
              <a:lnSpc>
                <a:spcPct val="100000"/>
              </a:lnSpc>
              <a:spcBef>
                <a:spcPts val="560"/>
              </a:spcBef>
              <a:spcAft>
                <a:spcPts val="0"/>
              </a:spcAft>
              <a:buClr>
                <a:srgbClr val="009DDC"/>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eaLnBrk="1" hangingPunct="1">
              <a:lnSpc>
                <a:spcPct val="100000"/>
              </a:lnSpc>
              <a:spcBef>
                <a:spcPts val="480"/>
              </a:spcBef>
              <a:spcAft>
                <a:spcPts val="0"/>
              </a:spcAft>
              <a:buClr>
                <a:srgbClr val="004987"/>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indent="0">
              <a:buFont typeface="Arial"/>
              <a:buNone/>
            </a:pPr>
            <a:r>
              <a:rPr lang="en-GB" dirty="0"/>
              <a:t>Another blue…</a:t>
            </a:r>
            <a:endParaRPr lang="en-US" dirty="0"/>
          </a:p>
        </p:txBody>
      </p:sp>
    </p:spTree>
    <p:extLst>
      <p:ext uri="{BB962C8B-B14F-4D97-AF65-F5344CB8AC3E}">
        <p14:creationId xmlns:p14="http://schemas.microsoft.com/office/powerpoint/2010/main" val="371175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A24F-77CF-4C2A-9BD1-A05F1FC6D683}"/>
              </a:ext>
            </a:extLst>
          </p:cNvPr>
          <p:cNvSpPr>
            <a:spLocks noGrp="1"/>
          </p:cNvSpPr>
          <p:nvPr>
            <p:ph type="title"/>
          </p:nvPr>
        </p:nvSpPr>
        <p:spPr/>
        <p:txBody>
          <a:bodyPr/>
          <a:lstStyle/>
          <a:p>
            <a:r>
              <a:rPr lang="en-GB" dirty="0"/>
              <a:t>Elimination Scanning</a:t>
            </a:r>
            <a:endParaRPr lang="en-US" dirty="0"/>
          </a:p>
        </p:txBody>
      </p:sp>
      <p:pic>
        <p:nvPicPr>
          <p:cNvPr id="4" name="Picture 3">
            <a:extLst>
              <a:ext uri="{FF2B5EF4-FFF2-40B4-BE49-F238E27FC236}">
                <a16:creationId xmlns:a16="http://schemas.microsoft.com/office/drawing/2014/main" id="{F6CA2D75-3BED-45BE-8CB9-8E71FBE51160}"/>
              </a:ext>
            </a:extLst>
          </p:cNvPr>
          <p:cNvPicPr>
            <a:picLocks noChangeAspect="1"/>
          </p:cNvPicPr>
          <p:nvPr/>
        </p:nvPicPr>
        <p:blipFill>
          <a:blip r:embed="rId2"/>
          <a:stretch>
            <a:fillRect/>
          </a:stretch>
        </p:blipFill>
        <p:spPr>
          <a:xfrm>
            <a:off x="2590523" y="2090550"/>
            <a:ext cx="3962953" cy="2676899"/>
          </a:xfrm>
          <a:prstGeom prst="rect">
            <a:avLst/>
          </a:prstGeom>
        </p:spPr>
      </p:pic>
      <p:sp>
        <p:nvSpPr>
          <p:cNvPr id="5" name="Text Placeholder 2">
            <a:extLst>
              <a:ext uri="{FF2B5EF4-FFF2-40B4-BE49-F238E27FC236}">
                <a16:creationId xmlns:a16="http://schemas.microsoft.com/office/drawing/2014/main" id="{2096EFE2-0EBF-4829-A3AB-467F805B6DE1}"/>
              </a:ext>
            </a:extLst>
          </p:cNvPr>
          <p:cNvSpPr txBox="1">
            <a:spLocks/>
          </p:cNvSpPr>
          <p:nvPr/>
        </p:nvSpPr>
        <p:spPr>
          <a:xfrm>
            <a:off x="457200" y="5380382"/>
            <a:ext cx="8229600" cy="9276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eaLnBrk="1" hangingPunct="1">
              <a:lnSpc>
                <a:spcPct val="100000"/>
              </a:lnSpc>
              <a:spcBef>
                <a:spcPts val="640"/>
              </a:spcBef>
              <a:spcAft>
                <a:spcPts val="0"/>
              </a:spcAft>
              <a:buClr>
                <a:srgbClr val="C33026"/>
              </a:buClr>
              <a:buSzPts val="3200"/>
              <a:buFont typeface="Arial"/>
              <a:buChar char="•"/>
              <a:defRPr sz="2200" b="0" i="0" u="none" strike="noStrike" cap="none">
                <a:solidFill>
                  <a:schemeClr val="dk1"/>
                </a:solidFill>
                <a:latin typeface="Calibri"/>
                <a:ea typeface="Calibri"/>
                <a:cs typeface="Calibri"/>
                <a:sym typeface="Calibri"/>
              </a:defRPr>
            </a:lvl1pPr>
            <a:lvl2pPr marL="914400" marR="0" lvl="1" indent="-406400" algn="l" rtl="0" eaLnBrk="1" hangingPunct="1">
              <a:lnSpc>
                <a:spcPct val="100000"/>
              </a:lnSpc>
              <a:spcBef>
                <a:spcPts val="560"/>
              </a:spcBef>
              <a:spcAft>
                <a:spcPts val="0"/>
              </a:spcAft>
              <a:buClr>
                <a:srgbClr val="009DDC"/>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eaLnBrk="1" hangingPunct="1">
              <a:lnSpc>
                <a:spcPct val="100000"/>
              </a:lnSpc>
              <a:spcBef>
                <a:spcPts val="480"/>
              </a:spcBef>
              <a:spcAft>
                <a:spcPts val="0"/>
              </a:spcAft>
              <a:buClr>
                <a:srgbClr val="004987"/>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eaLnBrk="1" hangingPunct="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25400" indent="0">
              <a:buFont typeface="Arial"/>
              <a:buNone/>
            </a:pPr>
            <a:r>
              <a:rPr lang="en-GB" dirty="0"/>
              <a:t>And finally orange will select the owl. This selection took six switch presses to get to the owl.  </a:t>
            </a:r>
            <a:endParaRPr lang="en-US" dirty="0"/>
          </a:p>
        </p:txBody>
      </p:sp>
    </p:spTree>
    <p:extLst>
      <p:ext uri="{BB962C8B-B14F-4D97-AF65-F5344CB8AC3E}">
        <p14:creationId xmlns:p14="http://schemas.microsoft.com/office/powerpoint/2010/main" val="3731087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F022-A983-4385-A866-CE13D51CF948}"/>
              </a:ext>
            </a:extLst>
          </p:cNvPr>
          <p:cNvSpPr>
            <a:spLocks noGrp="1"/>
          </p:cNvSpPr>
          <p:nvPr>
            <p:ph type="title"/>
          </p:nvPr>
        </p:nvSpPr>
        <p:spPr/>
        <p:txBody>
          <a:bodyPr/>
          <a:lstStyle/>
          <a:p>
            <a:r>
              <a:rPr lang="en-GB" dirty="0"/>
              <a:t>Activity</a:t>
            </a:r>
            <a:endParaRPr lang="en-US" dirty="0"/>
          </a:p>
        </p:txBody>
      </p:sp>
      <p:sp>
        <p:nvSpPr>
          <p:cNvPr id="3" name="Text Placeholder 2">
            <a:extLst>
              <a:ext uri="{FF2B5EF4-FFF2-40B4-BE49-F238E27FC236}">
                <a16:creationId xmlns:a16="http://schemas.microsoft.com/office/drawing/2014/main" id="{ECEF1B4A-0ACD-4B72-BF02-3B4839326FE0}"/>
              </a:ext>
            </a:extLst>
          </p:cNvPr>
          <p:cNvSpPr>
            <a:spLocks noGrp="1"/>
          </p:cNvSpPr>
          <p:nvPr>
            <p:ph type="body" idx="1"/>
          </p:nvPr>
        </p:nvSpPr>
        <p:spPr/>
        <p:txBody>
          <a:bodyPr/>
          <a:lstStyle/>
          <a:p>
            <a:r>
              <a:rPr lang="en-GB" sz="3600" dirty="0"/>
              <a:t>Consider the elimination scan and the standard scanning.</a:t>
            </a:r>
          </a:p>
          <a:p>
            <a:r>
              <a:rPr lang="en-GB" sz="3600" dirty="0"/>
              <a:t>Why might you choose one over another for a child that you are working with?</a:t>
            </a:r>
          </a:p>
          <a:p>
            <a:endParaRPr lang="en-US" dirty="0"/>
          </a:p>
        </p:txBody>
      </p:sp>
    </p:spTree>
    <p:extLst>
      <p:ext uri="{BB962C8B-B14F-4D97-AF65-F5344CB8AC3E}">
        <p14:creationId xmlns:p14="http://schemas.microsoft.com/office/powerpoint/2010/main" val="427734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4ED-821B-47F3-B0BE-ACB1A56E5FE1}"/>
              </a:ext>
            </a:extLst>
          </p:cNvPr>
          <p:cNvSpPr>
            <a:spLocks noGrp="1"/>
          </p:cNvSpPr>
          <p:nvPr>
            <p:ph type="title"/>
          </p:nvPr>
        </p:nvSpPr>
        <p:spPr/>
        <p:txBody>
          <a:bodyPr/>
          <a:lstStyle/>
          <a:p>
            <a:r>
              <a:rPr lang="en-GB" dirty="0"/>
              <a:t>How does the Switch Work?</a:t>
            </a:r>
            <a:endParaRPr lang="en-US" dirty="0"/>
          </a:p>
        </p:txBody>
      </p:sp>
      <p:sp>
        <p:nvSpPr>
          <p:cNvPr id="3" name="Text Placeholder 2">
            <a:extLst>
              <a:ext uri="{FF2B5EF4-FFF2-40B4-BE49-F238E27FC236}">
                <a16:creationId xmlns:a16="http://schemas.microsoft.com/office/drawing/2014/main" id="{4367B5ED-51FF-4846-8B92-CE9D07643DE8}"/>
              </a:ext>
            </a:extLst>
          </p:cNvPr>
          <p:cNvSpPr>
            <a:spLocks noGrp="1"/>
          </p:cNvSpPr>
          <p:nvPr>
            <p:ph type="body" idx="1"/>
          </p:nvPr>
        </p:nvSpPr>
        <p:spPr>
          <a:xfrm>
            <a:off x="313151" y="1828800"/>
            <a:ext cx="8373649" cy="3999832"/>
          </a:xfrm>
        </p:spPr>
        <p:txBody>
          <a:bodyPr/>
          <a:lstStyle/>
          <a:p>
            <a:r>
              <a:rPr lang="en-GB" sz="2800" dirty="0"/>
              <a:t>Works in a similar manner to Partner Assisted Scanning .</a:t>
            </a:r>
          </a:p>
          <a:p>
            <a:r>
              <a:rPr lang="en-GB" sz="2800" dirty="0"/>
              <a:t>The computer scans through each symbol on screen, one at a time. </a:t>
            </a:r>
          </a:p>
          <a:p>
            <a:r>
              <a:rPr lang="en-GB" sz="2800" dirty="0"/>
              <a:t>This can usually be seen with a visual highlight, but some people also have the symbol read aloud to help.</a:t>
            </a:r>
          </a:p>
          <a:p>
            <a:r>
              <a:rPr lang="en-GB" sz="2800" dirty="0"/>
              <a:t>When the desired symbol is highlighted by the computer, the user hits the switch to select it.</a:t>
            </a:r>
            <a:endParaRPr lang="en-US" sz="2800" dirty="0"/>
          </a:p>
        </p:txBody>
      </p:sp>
    </p:spTree>
    <p:extLst>
      <p:ext uri="{BB962C8B-B14F-4D97-AF65-F5344CB8AC3E}">
        <p14:creationId xmlns:p14="http://schemas.microsoft.com/office/powerpoint/2010/main" val="269323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grpSp>
        <p:nvGrpSpPr>
          <p:cNvPr id="7" name="Group 6">
            <a:extLst>
              <a:ext uri="{FF2B5EF4-FFF2-40B4-BE49-F238E27FC236}">
                <a16:creationId xmlns:a16="http://schemas.microsoft.com/office/drawing/2014/main" id="{180AE423-AC94-4E47-A13B-405646DC6D97}"/>
              </a:ext>
            </a:extLst>
          </p:cNvPr>
          <p:cNvGrpSpPr/>
          <p:nvPr/>
        </p:nvGrpSpPr>
        <p:grpSpPr>
          <a:xfrm>
            <a:off x="5533582" y="3985020"/>
            <a:ext cx="4508380" cy="3186132"/>
            <a:chOff x="5843974" y="3532014"/>
            <a:chExt cx="4508380" cy="3186132"/>
          </a:xfrm>
        </p:grpSpPr>
        <p:pic>
          <p:nvPicPr>
            <p:cNvPr id="4" name="Picture 3">
              <a:extLst>
                <a:ext uri="{FF2B5EF4-FFF2-40B4-BE49-F238E27FC236}">
                  <a16:creationId xmlns:a16="http://schemas.microsoft.com/office/drawing/2014/main" id="{63DE204B-3182-4824-981E-9C325C06A4D6}"/>
                </a:ext>
              </a:extLst>
            </p:cNvPr>
            <p:cNvPicPr>
              <a:picLocks noChangeAspect="1"/>
            </p:cNvPicPr>
            <p:nvPr/>
          </p:nvPicPr>
          <p:blipFill>
            <a:blip r:embed="rId3"/>
            <a:stretch>
              <a:fillRect/>
            </a:stretch>
          </p:blipFill>
          <p:spPr>
            <a:xfrm>
              <a:off x="6801291" y="3532014"/>
              <a:ext cx="3551063" cy="3186132"/>
            </a:xfrm>
            <a:prstGeom prst="rect">
              <a:avLst/>
            </a:prstGeom>
          </p:spPr>
        </p:pic>
        <p:cxnSp>
          <p:nvCxnSpPr>
            <p:cNvPr id="5" name="Straight Arrow Connector 4">
              <a:extLst>
                <a:ext uri="{FF2B5EF4-FFF2-40B4-BE49-F238E27FC236}">
                  <a16:creationId xmlns:a16="http://schemas.microsoft.com/office/drawing/2014/main" id="{A877C393-FFDE-4577-8B4A-8D73C35FC5BE}"/>
                </a:ext>
              </a:extLst>
            </p:cNvPr>
            <p:cNvCxnSpPr/>
            <p:nvPr/>
          </p:nvCxnSpPr>
          <p:spPr>
            <a:xfrm>
              <a:off x="6660859" y="5035688"/>
              <a:ext cx="0" cy="4865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5CAF2FB-587A-495F-9F31-A39CCA49CAD4}"/>
                </a:ext>
              </a:extLst>
            </p:cNvPr>
            <p:cNvSpPr txBox="1"/>
            <p:nvPr/>
          </p:nvSpPr>
          <p:spPr>
            <a:xfrm>
              <a:off x="5843974" y="5125080"/>
              <a:ext cx="721672" cy="307777"/>
            </a:xfrm>
            <a:prstGeom prst="rect">
              <a:avLst/>
            </a:prstGeom>
            <a:noFill/>
          </p:spPr>
          <p:txBody>
            <a:bodyPr wrap="none" rtlCol="0">
              <a:spAutoFit/>
            </a:bodyPr>
            <a:lstStyle/>
            <a:p>
              <a:r>
                <a:rPr lang="en-GB" dirty="0"/>
                <a:t>0.7 cm</a:t>
              </a:r>
              <a:endParaRPr lang="en-US" dirty="0"/>
            </a:p>
          </p:txBody>
        </p:sp>
      </p:grpSp>
      <p:sp>
        <p:nvSpPr>
          <p:cNvPr id="48" name="Google Shape;48;p3"/>
          <p:cNvSpPr txBox="1">
            <a:spLocks noGrp="1"/>
          </p:cNvSpPr>
          <p:nvPr>
            <p:ph type="title"/>
          </p:nvPr>
        </p:nvSpPr>
        <p:spPr>
          <a:xfrm>
            <a:off x="690123" y="139854"/>
            <a:ext cx="7886700" cy="994172"/>
          </a:xfrm>
          <a:prstGeom prst="rect">
            <a:avLst/>
          </a:prstGeom>
          <a:noFill/>
          <a:ln>
            <a:noFill/>
          </a:ln>
        </p:spPr>
        <p:txBody>
          <a:bodyPr spcFirstLastPara="1" wrap="square" lIns="68550" tIns="34275" rIns="68550" bIns="34275" anchor="ctr" anchorCtr="0">
            <a:noAutofit/>
          </a:bodyPr>
          <a:lstStyle/>
          <a:p>
            <a:pPr marL="0" lvl="0" indent="0" algn="ctr" rtl="0">
              <a:spcBef>
                <a:spcPts val="0"/>
              </a:spcBef>
              <a:spcAft>
                <a:spcPts val="0"/>
              </a:spcAft>
              <a:buClr>
                <a:schemeClr val="lt1"/>
              </a:buClr>
              <a:buSzPts val="4400"/>
              <a:buFont typeface="Calibri"/>
              <a:buNone/>
            </a:pPr>
            <a:r>
              <a:rPr lang="en-GB" dirty="0"/>
              <a:t>The Importance of Positioning</a:t>
            </a:r>
            <a:endParaRPr dirty="0"/>
          </a:p>
        </p:txBody>
      </p:sp>
      <p:sp>
        <p:nvSpPr>
          <p:cNvPr id="2" name="Text Placeholder 1"/>
          <p:cNvSpPr>
            <a:spLocks noGrp="1"/>
          </p:cNvSpPr>
          <p:nvPr>
            <p:ph type="body" idx="1"/>
          </p:nvPr>
        </p:nvSpPr>
        <p:spPr/>
        <p:txBody>
          <a:bodyPr/>
          <a:lstStyle/>
          <a:p>
            <a:r>
              <a:rPr lang="en-GB" dirty="0"/>
              <a:t>The Microlight is a very useful switch for people with very little movement, requiring just 0.7cm of movement to activate the switch.</a:t>
            </a:r>
          </a:p>
          <a:p>
            <a:r>
              <a:rPr lang="en-GB" dirty="0"/>
              <a:t>Often the microlight is positioned on its side, so a little movement in the tip of a finger resting on a desk is enough to operate it.</a:t>
            </a:r>
          </a:p>
          <a:p>
            <a:r>
              <a:rPr lang="en-GB" dirty="0"/>
              <a:t>But here there is no tolerance for error! The switch must be placed very accurately in order for it to work.</a:t>
            </a:r>
          </a:p>
          <a:p>
            <a:r>
              <a:rPr lang="en-GB" dirty="0"/>
              <a:t>How do we position such switches? Velcro!</a:t>
            </a:r>
          </a:p>
          <a:p>
            <a:pPr marL="25400" indent="0">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BA9C-17EA-4618-A16C-DEF08D3E8E2A}"/>
              </a:ext>
            </a:extLst>
          </p:cNvPr>
          <p:cNvSpPr>
            <a:spLocks noGrp="1"/>
          </p:cNvSpPr>
          <p:nvPr>
            <p:ph type="title"/>
          </p:nvPr>
        </p:nvSpPr>
        <p:spPr/>
        <p:txBody>
          <a:bodyPr/>
          <a:lstStyle/>
          <a:p>
            <a:r>
              <a:rPr lang="en-GB" dirty="0"/>
              <a:t>Velcro &amp; Dycem</a:t>
            </a:r>
            <a:endParaRPr lang="en-US" dirty="0"/>
          </a:p>
        </p:txBody>
      </p:sp>
      <p:pic>
        <p:nvPicPr>
          <p:cNvPr id="4" name="Picture 3">
            <a:extLst>
              <a:ext uri="{FF2B5EF4-FFF2-40B4-BE49-F238E27FC236}">
                <a16:creationId xmlns:a16="http://schemas.microsoft.com/office/drawing/2014/main" id="{38165955-C8C7-4435-B5C0-D7944AC6E677}"/>
              </a:ext>
            </a:extLst>
          </p:cNvPr>
          <p:cNvPicPr>
            <a:picLocks noChangeAspect="1"/>
          </p:cNvPicPr>
          <p:nvPr/>
        </p:nvPicPr>
        <p:blipFill>
          <a:blip r:embed="rId2"/>
          <a:stretch>
            <a:fillRect/>
          </a:stretch>
        </p:blipFill>
        <p:spPr>
          <a:xfrm>
            <a:off x="6357909" y="1828800"/>
            <a:ext cx="2328891" cy="2065243"/>
          </a:xfrm>
          <a:prstGeom prst="rect">
            <a:avLst/>
          </a:prstGeom>
        </p:spPr>
      </p:pic>
      <p:sp>
        <p:nvSpPr>
          <p:cNvPr id="3" name="Text Placeholder 2">
            <a:extLst>
              <a:ext uri="{FF2B5EF4-FFF2-40B4-BE49-F238E27FC236}">
                <a16:creationId xmlns:a16="http://schemas.microsoft.com/office/drawing/2014/main" id="{B8F0C6BF-DA88-4414-B66F-A0A38B14FA2B}"/>
              </a:ext>
            </a:extLst>
          </p:cNvPr>
          <p:cNvSpPr>
            <a:spLocks noGrp="1"/>
          </p:cNvSpPr>
          <p:nvPr>
            <p:ph type="body" idx="1"/>
          </p:nvPr>
        </p:nvSpPr>
        <p:spPr>
          <a:xfrm>
            <a:off x="457200" y="1828800"/>
            <a:ext cx="5213758" cy="3640822"/>
          </a:xfrm>
        </p:spPr>
        <p:txBody>
          <a:bodyPr/>
          <a:lstStyle/>
          <a:p>
            <a:r>
              <a:rPr lang="en-GB" dirty="0"/>
              <a:t>Maxess trays are Velcro boards that come in a range of sizes to fit wheelchair trays.</a:t>
            </a:r>
          </a:p>
          <a:p>
            <a:r>
              <a:rPr lang="en-GB" dirty="0"/>
              <a:t>You can also stick Velcro directly onto wheelchair trays or tables.</a:t>
            </a:r>
          </a:p>
          <a:p>
            <a:r>
              <a:rPr lang="en-GB" dirty="0"/>
              <a:t>Dycem also stops switches from moving around, but is not a strong as Velcro and works best with heavier switches.  </a:t>
            </a:r>
          </a:p>
          <a:p>
            <a:endParaRPr lang="en-US" dirty="0"/>
          </a:p>
        </p:txBody>
      </p:sp>
      <p:pic>
        <p:nvPicPr>
          <p:cNvPr id="6" name="Picture 5">
            <a:extLst>
              <a:ext uri="{FF2B5EF4-FFF2-40B4-BE49-F238E27FC236}">
                <a16:creationId xmlns:a16="http://schemas.microsoft.com/office/drawing/2014/main" id="{D78B1560-0BE7-4905-8080-F6E2246362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79390" y="4138475"/>
            <a:ext cx="2070811" cy="2065244"/>
          </a:xfrm>
          <a:prstGeom prst="rect">
            <a:avLst/>
          </a:prstGeom>
        </p:spPr>
      </p:pic>
    </p:spTree>
    <p:extLst>
      <p:ext uri="{BB962C8B-B14F-4D97-AF65-F5344CB8AC3E}">
        <p14:creationId xmlns:p14="http://schemas.microsoft.com/office/powerpoint/2010/main" val="2559721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F762-7726-421B-9D01-8E77A1871293}"/>
              </a:ext>
            </a:extLst>
          </p:cNvPr>
          <p:cNvSpPr>
            <a:spLocks noGrp="1"/>
          </p:cNvSpPr>
          <p:nvPr>
            <p:ph type="title"/>
          </p:nvPr>
        </p:nvSpPr>
        <p:spPr/>
        <p:txBody>
          <a:bodyPr/>
          <a:lstStyle/>
          <a:p>
            <a:r>
              <a:rPr lang="en-GB" dirty="0"/>
              <a:t>Positioning Switches</a:t>
            </a:r>
            <a:endParaRPr lang="en-US" dirty="0"/>
          </a:p>
        </p:txBody>
      </p:sp>
      <p:sp>
        <p:nvSpPr>
          <p:cNvPr id="3" name="Text Placeholder 2">
            <a:extLst>
              <a:ext uri="{FF2B5EF4-FFF2-40B4-BE49-F238E27FC236}">
                <a16:creationId xmlns:a16="http://schemas.microsoft.com/office/drawing/2014/main" id="{FA5D8A57-6AA0-480D-9600-099B865FF7FC}"/>
              </a:ext>
            </a:extLst>
          </p:cNvPr>
          <p:cNvSpPr>
            <a:spLocks noGrp="1"/>
          </p:cNvSpPr>
          <p:nvPr>
            <p:ph type="body" idx="1"/>
          </p:nvPr>
        </p:nvSpPr>
        <p:spPr/>
        <p:txBody>
          <a:bodyPr/>
          <a:lstStyle/>
          <a:p>
            <a:pPr marL="25400" indent="0">
              <a:buNone/>
            </a:pPr>
            <a:r>
              <a:rPr lang="en-GB" dirty="0"/>
              <a:t>It’s almost always preferable to use the hands to access the switches if possible. Think about where you would place a switch for children who are able to </a:t>
            </a:r>
            <a:r>
              <a:rPr lang="en-GB" i="1" dirty="0"/>
              <a:t>consistently</a:t>
            </a:r>
            <a:r>
              <a:rPr lang="en-GB" dirty="0"/>
              <a:t> make the following movements:</a:t>
            </a:r>
          </a:p>
          <a:p>
            <a:pPr marL="25400" indent="0">
              <a:buNone/>
            </a:pPr>
            <a:endParaRPr lang="en-GB" dirty="0"/>
          </a:p>
          <a:p>
            <a:r>
              <a:rPr lang="en-GB" dirty="0"/>
              <a:t>extend elbow to move forearm (like banging a drum)</a:t>
            </a:r>
          </a:p>
          <a:p>
            <a:r>
              <a:rPr lang="en-GB" dirty="0"/>
              <a:t>move forearm at elbow (like using a pencil eraser)</a:t>
            </a:r>
          </a:p>
          <a:p>
            <a:r>
              <a:rPr lang="en-GB" dirty="0"/>
              <a:t>rotate hand (from palm down to palm up)</a:t>
            </a:r>
          </a:p>
          <a:p>
            <a:r>
              <a:rPr lang="en-GB" dirty="0"/>
              <a:t>make a hand wave </a:t>
            </a:r>
          </a:p>
          <a:p>
            <a:r>
              <a:rPr lang="en-GB" dirty="0"/>
              <a:t>make a door knocking movement</a:t>
            </a:r>
          </a:p>
          <a:p>
            <a:r>
              <a:rPr lang="en-GB" dirty="0"/>
              <a:t>make a pointy finger or stick thumb out</a:t>
            </a:r>
            <a:endParaRPr lang="en-US" dirty="0"/>
          </a:p>
        </p:txBody>
      </p:sp>
    </p:spTree>
    <p:extLst>
      <p:ext uri="{BB962C8B-B14F-4D97-AF65-F5344CB8AC3E}">
        <p14:creationId xmlns:p14="http://schemas.microsoft.com/office/powerpoint/2010/main" val="118103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EA84D-BD34-455A-8D6D-FE8162C9E8C2}"/>
              </a:ext>
            </a:extLst>
          </p:cNvPr>
          <p:cNvSpPr>
            <a:spLocks noGrp="1"/>
          </p:cNvSpPr>
          <p:nvPr>
            <p:ph type="title"/>
          </p:nvPr>
        </p:nvSpPr>
        <p:spPr/>
        <p:txBody>
          <a:bodyPr/>
          <a:lstStyle/>
          <a:p>
            <a:r>
              <a:rPr lang="en-GB" dirty="0"/>
              <a:t>Positioning Switches</a:t>
            </a:r>
            <a:endParaRPr lang="en-US" dirty="0"/>
          </a:p>
        </p:txBody>
      </p:sp>
      <p:sp>
        <p:nvSpPr>
          <p:cNvPr id="3" name="Text Placeholder 2">
            <a:extLst>
              <a:ext uri="{FF2B5EF4-FFF2-40B4-BE49-F238E27FC236}">
                <a16:creationId xmlns:a16="http://schemas.microsoft.com/office/drawing/2014/main" id="{5AE5A6D2-B2AD-4DD5-AA42-3FD10F861E39}"/>
              </a:ext>
            </a:extLst>
          </p:cNvPr>
          <p:cNvSpPr>
            <a:spLocks noGrp="1"/>
          </p:cNvSpPr>
          <p:nvPr>
            <p:ph type="body" idx="1"/>
          </p:nvPr>
        </p:nvSpPr>
        <p:spPr/>
        <p:txBody>
          <a:bodyPr/>
          <a:lstStyle/>
          <a:p>
            <a:pPr marL="25400" indent="0">
              <a:buNone/>
            </a:pPr>
            <a:r>
              <a:rPr lang="en-GB" dirty="0"/>
              <a:t>If you can’t find a reliable hand or arm position then have a think about the head and legs. Think again about where you would place a switch for these movements:</a:t>
            </a:r>
          </a:p>
          <a:p>
            <a:pPr marL="25400" indent="0">
              <a:buNone/>
            </a:pPr>
            <a:endParaRPr lang="en-GB" dirty="0"/>
          </a:p>
          <a:p>
            <a:r>
              <a:rPr lang="en-GB" dirty="0"/>
              <a:t>nodding head</a:t>
            </a:r>
          </a:p>
          <a:p>
            <a:r>
              <a:rPr lang="en-GB" dirty="0"/>
              <a:t>rotating head (like a ‘no’ movement)</a:t>
            </a:r>
          </a:p>
          <a:p>
            <a:r>
              <a:rPr lang="en-US" dirty="0"/>
              <a:t>tipping head from side to side</a:t>
            </a:r>
          </a:p>
          <a:p>
            <a:r>
              <a:rPr lang="en-US" dirty="0"/>
              <a:t>pushing knees out to the sides (and bringing them back!)</a:t>
            </a:r>
          </a:p>
          <a:p>
            <a:r>
              <a:rPr lang="en-US" dirty="0"/>
              <a:t>tapping a foot</a:t>
            </a:r>
          </a:p>
        </p:txBody>
      </p:sp>
    </p:spTree>
    <p:extLst>
      <p:ext uri="{BB962C8B-B14F-4D97-AF65-F5344CB8AC3E}">
        <p14:creationId xmlns:p14="http://schemas.microsoft.com/office/powerpoint/2010/main" val="614621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69FA-363B-400F-920D-753E268DB52D}"/>
              </a:ext>
            </a:extLst>
          </p:cNvPr>
          <p:cNvSpPr>
            <a:spLocks noGrp="1"/>
          </p:cNvSpPr>
          <p:nvPr>
            <p:ph type="title"/>
          </p:nvPr>
        </p:nvSpPr>
        <p:spPr/>
        <p:txBody>
          <a:bodyPr/>
          <a:lstStyle/>
          <a:p>
            <a:r>
              <a:rPr lang="en-GB" dirty="0"/>
              <a:t>Positioning Switches</a:t>
            </a:r>
            <a:endParaRPr lang="en-US" dirty="0"/>
          </a:p>
        </p:txBody>
      </p:sp>
      <p:sp>
        <p:nvSpPr>
          <p:cNvPr id="3" name="Text Placeholder 2">
            <a:extLst>
              <a:ext uri="{FF2B5EF4-FFF2-40B4-BE49-F238E27FC236}">
                <a16:creationId xmlns:a16="http://schemas.microsoft.com/office/drawing/2014/main" id="{92BDDC36-1A4B-4AEF-B6BF-CC006C9E0240}"/>
              </a:ext>
            </a:extLst>
          </p:cNvPr>
          <p:cNvSpPr>
            <a:spLocks noGrp="1"/>
          </p:cNvSpPr>
          <p:nvPr>
            <p:ph type="body" idx="1"/>
          </p:nvPr>
        </p:nvSpPr>
        <p:spPr/>
        <p:txBody>
          <a:bodyPr/>
          <a:lstStyle/>
          <a:p>
            <a:pPr marL="25400" indent="0">
              <a:buNone/>
            </a:pPr>
            <a:r>
              <a:rPr lang="en-GB" dirty="0"/>
              <a:t>Just because someone can hit a switch doesn’t mean it’s in the best position! You need to consider aspects such as:</a:t>
            </a:r>
          </a:p>
          <a:p>
            <a:pPr marL="25400" indent="0">
              <a:buNone/>
            </a:pPr>
            <a:endParaRPr lang="en-GB" dirty="0"/>
          </a:p>
          <a:p>
            <a:r>
              <a:rPr lang="en-GB" dirty="0"/>
              <a:t>How much effort is required to hit the switch?</a:t>
            </a:r>
          </a:p>
          <a:p>
            <a:r>
              <a:rPr lang="en-GB" dirty="0"/>
              <a:t>Can they hit it in a timely manner?</a:t>
            </a:r>
          </a:p>
          <a:p>
            <a:r>
              <a:rPr lang="en-GB" dirty="0"/>
              <a:t>Does it cause their pelvis to move?</a:t>
            </a:r>
          </a:p>
          <a:p>
            <a:r>
              <a:rPr lang="en-GB" dirty="0"/>
              <a:t>Does it result in lots of other unwanted movements?</a:t>
            </a:r>
          </a:p>
          <a:p>
            <a:r>
              <a:rPr lang="en-GB" dirty="0"/>
              <a:t>Does the child like the position of the switch?</a:t>
            </a:r>
          </a:p>
          <a:p>
            <a:r>
              <a:rPr lang="en-GB" dirty="0"/>
              <a:t>Is it practical to mount the switch in the position you’ve chosen?</a:t>
            </a:r>
          </a:p>
          <a:p>
            <a:endParaRPr lang="en-US" dirty="0"/>
          </a:p>
        </p:txBody>
      </p:sp>
    </p:spTree>
    <p:extLst>
      <p:ext uri="{BB962C8B-B14F-4D97-AF65-F5344CB8AC3E}">
        <p14:creationId xmlns:p14="http://schemas.microsoft.com/office/powerpoint/2010/main" val="81296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C7BAD-48D3-4BD0-9CA2-19113A7B84BD}"/>
              </a:ext>
            </a:extLst>
          </p:cNvPr>
          <p:cNvSpPr>
            <a:spLocks noGrp="1"/>
          </p:cNvSpPr>
          <p:nvPr>
            <p:ph type="title"/>
          </p:nvPr>
        </p:nvSpPr>
        <p:spPr/>
        <p:txBody>
          <a:bodyPr/>
          <a:lstStyle/>
          <a:p>
            <a:r>
              <a:rPr lang="en-GB" dirty="0"/>
              <a:t>Helping choose a switch position</a:t>
            </a:r>
          </a:p>
        </p:txBody>
      </p:sp>
      <p:sp>
        <p:nvSpPr>
          <p:cNvPr id="3" name="Text Placeholder 2">
            <a:extLst>
              <a:ext uri="{FF2B5EF4-FFF2-40B4-BE49-F238E27FC236}">
                <a16:creationId xmlns:a16="http://schemas.microsoft.com/office/drawing/2014/main" id="{BDDFB3CA-24F6-48FA-A67C-AF4F891C2DEF}"/>
              </a:ext>
            </a:extLst>
          </p:cNvPr>
          <p:cNvSpPr>
            <a:spLocks noGrp="1"/>
          </p:cNvSpPr>
          <p:nvPr>
            <p:ph type="body" idx="1"/>
          </p:nvPr>
        </p:nvSpPr>
        <p:spPr>
          <a:xfrm>
            <a:off x="125260" y="1819080"/>
            <a:ext cx="6043808" cy="3999832"/>
          </a:xfrm>
        </p:spPr>
        <p:txBody>
          <a:bodyPr/>
          <a:lstStyle/>
          <a:p>
            <a:r>
              <a:rPr lang="en-GB" dirty="0"/>
              <a:t>Affective Communication analysis</a:t>
            </a:r>
          </a:p>
          <a:p>
            <a:r>
              <a:rPr lang="en-GB" dirty="0">
                <a:hlinkClick r:id="rId2"/>
              </a:rPr>
              <a:t>Complexneeds.org.uk </a:t>
            </a:r>
            <a:endParaRPr lang="en-GB" dirty="0"/>
          </a:p>
          <a:p>
            <a:endParaRPr lang="en-GB" dirty="0"/>
          </a:p>
          <a:p>
            <a:r>
              <a:rPr lang="en-GB" dirty="0">
                <a:hlinkClick r:id="rId3" action="ppaction://hlinkfile"/>
              </a:rPr>
              <a:t>ACA Observation Sheet</a:t>
            </a:r>
            <a:endParaRPr lang="en-GB" dirty="0"/>
          </a:p>
        </p:txBody>
      </p:sp>
      <p:pic>
        <p:nvPicPr>
          <p:cNvPr id="5" name="Picture 4" descr="A screenshot of a cell phone&#10;&#10;Description automatically generated">
            <a:extLst>
              <a:ext uri="{FF2B5EF4-FFF2-40B4-BE49-F238E27FC236}">
                <a16:creationId xmlns:a16="http://schemas.microsoft.com/office/drawing/2014/main" id="{0EC2BFFD-AD29-4F6C-A553-68A0011380F7}"/>
              </a:ext>
            </a:extLst>
          </p:cNvPr>
          <p:cNvPicPr>
            <a:picLocks noChangeAspect="1"/>
          </p:cNvPicPr>
          <p:nvPr/>
        </p:nvPicPr>
        <p:blipFill>
          <a:blip r:embed="rId4"/>
          <a:stretch>
            <a:fillRect/>
          </a:stretch>
        </p:blipFill>
        <p:spPr>
          <a:xfrm>
            <a:off x="5174324" y="1039087"/>
            <a:ext cx="3707999" cy="5099579"/>
          </a:xfrm>
          <a:prstGeom prst="rect">
            <a:avLst/>
          </a:prstGeom>
        </p:spPr>
      </p:pic>
    </p:spTree>
    <p:extLst>
      <p:ext uri="{BB962C8B-B14F-4D97-AF65-F5344CB8AC3E}">
        <p14:creationId xmlns:p14="http://schemas.microsoft.com/office/powerpoint/2010/main" val="4247328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C5EB-E47B-487A-9F41-54CD9018A3F1}"/>
              </a:ext>
            </a:extLst>
          </p:cNvPr>
          <p:cNvSpPr>
            <a:spLocks noGrp="1"/>
          </p:cNvSpPr>
          <p:nvPr>
            <p:ph type="title"/>
          </p:nvPr>
        </p:nvSpPr>
        <p:spPr/>
        <p:txBody>
          <a:bodyPr/>
          <a:lstStyle/>
          <a:p>
            <a:r>
              <a:rPr lang="en-GB" dirty="0"/>
              <a:t>Mounting Switches</a:t>
            </a:r>
            <a:endParaRPr lang="en-US" dirty="0"/>
          </a:p>
        </p:txBody>
      </p:sp>
      <p:sp>
        <p:nvSpPr>
          <p:cNvPr id="3" name="Text Placeholder 2">
            <a:extLst>
              <a:ext uri="{FF2B5EF4-FFF2-40B4-BE49-F238E27FC236}">
                <a16:creationId xmlns:a16="http://schemas.microsoft.com/office/drawing/2014/main" id="{76361A0B-A96B-4A4D-9C29-59470CBFC840}"/>
              </a:ext>
            </a:extLst>
          </p:cNvPr>
          <p:cNvSpPr>
            <a:spLocks noGrp="1"/>
          </p:cNvSpPr>
          <p:nvPr>
            <p:ph type="body" idx="1"/>
          </p:nvPr>
        </p:nvSpPr>
        <p:spPr>
          <a:xfrm>
            <a:off x="457200" y="1828800"/>
            <a:ext cx="6698609" cy="3999832"/>
          </a:xfrm>
        </p:spPr>
        <p:txBody>
          <a:bodyPr/>
          <a:lstStyle/>
          <a:p>
            <a:r>
              <a:rPr lang="en-GB" dirty="0"/>
              <a:t>Switches are often mounted to headrests for head control, to the wheelchair seat for knee control, and to the foot rests for foot control.</a:t>
            </a:r>
          </a:p>
          <a:p>
            <a:r>
              <a:rPr lang="en-GB" dirty="0"/>
              <a:t>The L3D mounts from Rehadapt allow switches to be positioned very accurately</a:t>
            </a:r>
          </a:p>
          <a:p>
            <a:r>
              <a:rPr lang="en-GB" dirty="0"/>
              <a:t>The Meru Flexi mount allows for changes in position as the switch can be moved without tools</a:t>
            </a:r>
          </a:p>
        </p:txBody>
      </p:sp>
      <p:pic>
        <p:nvPicPr>
          <p:cNvPr id="5" name="Picture 4">
            <a:extLst>
              <a:ext uri="{FF2B5EF4-FFF2-40B4-BE49-F238E27FC236}">
                <a16:creationId xmlns:a16="http://schemas.microsoft.com/office/drawing/2014/main" id="{9312C886-3BCC-4296-B83F-E888903DF193}"/>
              </a:ext>
            </a:extLst>
          </p:cNvPr>
          <p:cNvPicPr>
            <a:picLocks noChangeAspect="1"/>
          </p:cNvPicPr>
          <p:nvPr/>
        </p:nvPicPr>
        <p:blipFill>
          <a:blip r:embed="rId2"/>
          <a:stretch>
            <a:fillRect/>
          </a:stretch>
        </p:blipFill>
        <p:spPr>
          <a:xfrm>
            <a:off x="7027894" y="1761302"/>
            <a:ext cx="1841760" cy="2439996"/>
          </a:xfrm>
          <a:prstGeom prst="rect">
            <a:avLst/>
          </a:prstGeom>
        </p:spPr>
      </p:pic>
      <p:grpSp>
        <p:nvGrpSpPr>
          <p:cNvPr id="7" name="Group 6">
            <a:extLst>
              <a:ext uri="{FF2B5EF4-FFF2-40B4-BE49-F238E27FC236}">
                <a16:creationId xmlns:a16="http://schemas.microsoft.com/office/drawing/2014/main" id="{B91D3496-5BF0-4446-A83E-993E8417D806}"/>
              </a:ext>
            </a:extLst>
          </p:cNvPr>
          <p:cNvGrpSpPr/>
          <p:nvPr/>
        </p:nvGrpSpPr>
        <p:grpSpPr>
          <a:xfrm>
            <a:off x="3937010" y="4750835"/>
            <a:ext cx="2911466" cy="1771409"/>
            <a:chOff x="3937010" y="4750835"/>
            <a:chExt cx="2911466" cy="1771409"/>
          </a:xfrm>
        </p:grpSpPr>
        <p:pic>
          <p:nvPicPr>
            <p:cNvPr id="4" name="Picture 3">
              <a:extLst>
                <a:ext uri="{FF2B5EF4-FFF2-40B4-BE49-F238E27FC236}">
                  <a16:creationId xmlns:a16="http://schemas.microsoft.com/office/drawing/2014/main" id="{627146AB-EC09-4F11-ACB0-B8FE082FAB00}"/>
                </a:ext>
              </a:extLst>
            </p:cNvPr>
            <p:cNvPicPr>
              <a:picLocks noChangeAspect="1"/>
            </p:cNvPicPr>
            <p:nvPr/>
          </p:nvPicPr>
          <p:blipFill rotWithShape="1">
            <a:blip r:embed="rId3"/>
            <a:srcRect l="1" r="355" b="628"/>
            <a:stretch/>
          </p:blipFill>
          <p:spPr>
            <a:xfrm>
              <a:off x="3937010" y="4750835"/>
              <a:ext cx="2911466" cy="1771409"/>
            </a:xfrm>
            <a:prstGeom prst="rect">
              <a:avLst/>
            </a:prstGeom>
          </p:spPr>
        </p:pic>
        <p:sp>
          <p:nvSpPr>
            <p:cNvPr id="6" name="Rectangle: Rounded Corners 5">
              <a:extLst>
                <a:ext uri="{FF2B5EF4-FFF2-40B4-BE49-F238E27FC236}">
                  <a16:creationId xmlns:a16="http://schemas.microsoft.com/office/drawing/2014/main" id="{06398C42-56B0-4662-B706-04C9251054AE}"/>
                </a:ext>
              </a:extLst>
            </p:cNvPr>
            <p:cNvSpPr/>
            <p:nvPr/>
          </p:nvSpPr>
          <p:spPr>
            <a:xfrm>
              <a:off x="6515100" y="4752975"/>
              <a:ext cx="328613" cy="104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091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C1AA-3E58-44A8-9924-0009406D5AAB}"/>
              </a:ext>
            </a:extLst>
          </p:cNvPr>
          <p:cNvSpPr>
            <a:spLocks noGrp="1"/>
          </p:cNvSpPr>
          <p:nvPr>
            <p:ph type="title"/>
          </p:nvPr>
        </p:nvSpPr>
        <p:spPr/>
        <p:txBody>
          <a:bodyPr/>
          <a:lstStyle/>
          <a:p>
            <a:r>
              <a:rPr lang="en-GB" dirty="0"/>
              <a:t>Stephen Hawking</a:t>
            </a:r>
            <a:endParaRPr lang="en-US" dirty="0"/>
          </a:p>
        </p:txBody>
      </p:sp>
      <p:sp>
        <p:nvSpPr>
          <p:cNvPr id="8" name="Text Placeholder 7">
            <a:extLst>
              <a:ext uri="{FF2B5EF4-FFF2-40B4-BE49-F238E27FC236}">
                <a16:creationId xmlns:a16="http://schemas.microsoft.com/office/drawing/2014/main" id="{08AB1CCF-36CB-44C8-93B5-C73394BF6503}"/>
              </a:ext>
            </a:extLst>
          </p:cNvPr>
          <p:cNvSpPr>
            <a:spLocks noGrp="1"/>
          </p:cNvSpPr>
          <p:nvPr>
            <p:ph type="body" idx="1"/>
          </p:nvPr>
        </p:nvSpPr>
        <p:spPr>
          <a:xfrm>
            <a:off x="457200" y="1828800"/>
            <a:ext cx="3670300" cy="3999832"/>
          </a:xfrm>
        </p:spPr>
        <p:txBody>
          <a:bodyPr/>
          <a:lstStyle/>
          <a:p>
            <a:pPr marL="25400" indent="0">
              <a:buNone/>
            </a:pPr>
            <a:r>
              <a:rPr lang="en-GB" dirty="0"/>
              <a:t>Hawking used a small infrared switch carefully positioned on a mount on his glasses.</a:t>
            </a:r>
          </a:p>
          <a:p>
            <a:pPr marL="25400" indent="0">
              <a:buNone/>
            </a:pPr>
            <a:r>
              <a:rPr lang="en-GB" dirty="0"/>
              <a:t>The tolerance for the position of this switch is tiny, but Hawking had staff with him who were trained to reposition it when necessary.</a:t>
            </a:r>
            <a:endParaRPr lang="en-US" dirty="0"/>
          </a:p>
        </p:txBody>
      </p:sp>
      <p:pic>
        <p:nvPicPr>
          <p:cNvPr id="4" name="Picture 3" descr="Stephen Hawking speaking at an event. The image shows a small infrared switch used to access the communication aid. ">
            <a:extLst>
              <a:ext uri="{FF2B5EF4-FFF2-40B4-BE49-F238E27FC236}">
                <a16:creationId xmlns:a16="http://schemas.microsoft.com/office/drawing/2014/main" id="{270EBD67-9625-4CD0-AF71-642DCADE5D22}"/>
              </a:ext>
            </a:extLst>
          </p:cNvPr>
          <p:cNvPicPr>
            <a:picLocks noChangeAspect="1"/>
          </p:cNvPicPr>
          <p:nvPr/>
        </p:nvPicPr>
        <p:blipFill rotWithShape="1">
          <a:blip r:embed="rId2"/>
          <a:srcRect l="17549" t="20419" r="24517" b="28076"/>
          <a:stretch/>
        </p:blipFill>
        <p:spPr>
          <a:xfrm>
            <a:off x="4505368" y="1577132"/>
            <a:ext cx="4404221" cy="3439486"/>
          </a:xfrm>
          <a:prstGeom prst="rect">
            <a:avLst/>
          </a:prstGeom>
        </p:spPr>
      </p:pic>
      <p:sp>
        <p:nvSpPr>
          <p:cNvPr id="7" name="Oval 6">
            <a:extLst>
              <a:ext uri="{FF2B5EF4-FFF2-40B4-BE49-F238E27FC236}">
                <a16:creationId xmlns:a16="http://schemas.microsoft.com/office/drawing/2014/main" id="{71616F70-6FD1-49AC-9E04-BB25C982E53F}"/>
              </a:ext>
            </a:extLst>
          </p:cNvPr>
          <p:cNvSpPr/>
          <p:nvPr/>
        </p:nvSpPr>
        <p:spPr>
          <a:xfrm>
            <a:off x="5889814" y="2064543"/>
            <a:ext cx="329355" cy="3293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1109DD0-988C-4FA2-AFF2-143E0CFC7A45}"/>
              </a:ext>
            </a:extLst>
          </p:cNvPr>
          <p:cNvSpPr/>
          <p:nvPr/>
        </p:nvSpPr>
        <p:spPr>
          <a:xfrm>
            <a:off x="4070350" y="1657331"/>
            <a:ext cx="1835150" cy="444519"/>
          </a:xfrm>
          <a:custGeom>
            <a:avLst/>
            <a:gdLst>
              <a:gd name="connsiteX0" fmla="*/ 0 w 2146300"/>
              <a:gd name="connsiteY0" fmla="*/ 305889 h 401139"/>
              <a:gd name="connsiteX1" fmla="*/ 1276350 w 2146300"/>
              <a:gd name="connsiteY1" fmla="*/ 1089 h 401139"/>
              <a:gd name="connsiteX2" fmla="*/ 2146300 w 2146300"/>
              <a:gd name="connsiteY2" fmla="*/ 401139 h 401139"/>
              <a:gd name="connsiteX0" fmla="*/ 0 w 1765300"/>
              <a:gd name="connsiteY0" fmla="*/ 431897 h 431897"/>
              <a:gd name="connsiteX1" fmla="*/ 895350 w 1765300"/>
              <a:gd name="connsiteY1" fmla="*/ 97 h 431897"/>
              <a:gd name="connsiteX2" fmla="*/ 1765300 w 1765300"/>
              <a:gd name="connsiteY2" fmla="*/ 400147 h 431897"/>
              <a:gd name="connsiteX0" fmla="*/ 0 w 1765300"/>
              <a:gd name="connsiteY0" fmla="*/ 431897 h 431897"/>
              <a:gd name="connsiteX1" fmla="*/ 895350 w 1765300"/>
              <a:gd name="connsiteY1" fmla="*/ 97 h 431897"/>
              <a:gd name="connsiteX2" fmla="*/ 1765300 w 1765300"/>
              <a:gd name="connsiteY2" fmla="*/ 400147 h 431897"/>
              <a:gd name="connsiteX0" fmla="*/ 0 w 1835150"/>
              <a:gd name="connsiteY0" fmla="*/ 431819 h 444519"/>
              <a:gd name="connsiteX1" fmla="*/ 895350 w 1835150"/>
              <a:gd name="connsiteY1" fmla="*/ 19 h 444519"/>
              <a:gd name="connsiteX2" fmla="*/ 1835150 w 1835150"/>
              <a:gd name="connsiteY2" fmla="*/ 444519 h 444519"/>
            </a:gdLst>
            <a:ahLst/>
            <a:cxnLst>
              <a:cxn ang="0">
                <a:pos x="connsiteX0" y="connsiteY0"/>
              </a:cxn>
              <a:cxn ang="0">
                <a:pos x="connsiteX1" y="connsiteY1"/>
              </a:cxn>
              <a:cxn ang="0">
                <a:pos x="connsiteX2" y="connsiteY2"/>
              </a:cxn>
            </a:cxnLst>
            <a:rect l="l" t="t" r="r" b="b"/>
            <a:pathLst>
              <a:path w="1835150" h="444519">
                <a:moveTo>
                  <a:pt x="0" y="431819"/>
                </a:moveTo>
                <a:cubicBezTo>
                  <a:pt x="465666" y="176231"/>
                  <a:pt x="589492" y="-2098"/>
                  <a:pt x="895350" y="19"/>
                </a:cubicBezTo>
                <a:cubicBezTo>
                  <a:pt x="1201208" y="2136"/>
                  <a:pt x="1579033" y="252431"/>
                  <a:pt x="1835150" y="444519"/>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6211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D554-A097-47C8-8EBE-A429D3CE0339}"/>
              </a:ext>
            </a:extLst>
          </p:cNvPr>
          <p:cNvSpPr>
            <a:spLocks noGrp="1"/>
          </p:cNvSpPr>
          <p:nvPr>
            <p:ph type="title"/>
          </p:nvPr>
        </p:nvSpPr>
        <p:spPr/>
        <p:txBody>
          <a:bodyPr/>
          <a:lstStyle/>
          <a:p>
            <a:r>
              <a:rPr lang="en-GB" dirty="0"/>
              <a:t>Switch Selection Tool</a:t>
            </a:r>
          </a:p>
        </p:txBody>
      </p:sp>
      <p:sp>
        <p:nvSpPr>
          <p:cNvPr id="3" name="Text Placeholder 2">
            <a:extLst>
              <a:ext uri="{FF2B5EF4-FFF2-40B4-BE49-F238E27FC236}">
                <a16:creationId xmlns:a16="http://schemas.microsoft.com/office/drawing/2014/main" id="{F5E7BC3C-57E6-449C-A4B7-92E791A16F72}"/>
              </a:ext>
            </a:extLst>
          </p:cNvPr>
          <p:cNvSpPr>
            <a:spLocks noGrp="1"/>
          </p:cNvSpPr>
          <p:nvPr>
            <p:ph type="body" idx="1"/>
          </p:nvPr>
        </p:nvSpPr>
        <p:spPr/>
        <p:txBody>
          <a:bodyPr/>
          <a:lstStyle/>
          <a:p>
            <a:pPr marL="25400" indent="0" algn="ctr">
              <a:buNone/>
            </a:pPr>
            <a:endParaRPr lang="en-GB" dirty="0"/>
          </a:p>
          <a:p>
            <a:pPr marL="25400" indent="0" algn="ctr">
              <a:buNone/>
            </a:pPr>
            <a:endParaRPr lang="en-GB" dirty="0"/>
          </a:p>
          <a:p>
            <a:pPr marL="25400" indent="0" algn="ctr">
              <a:buNone/>
            </a:pPr>
            <a:r>
              <a:rPr lang="en-GB" dirty="0"/>
              <a:t>You can download this tool to help guide you through </a:t>
            </a:r>
            <a:r>
              <a:rPr lang="en-GB" dirty="0" err="1"/>
              <a:t>Selcxting</a:t>
            </a:r>
            <a:r>
              <a:rPr lang="en-GB" dirty="0"/>
              <a:t> and using a switch for access and AAC</a:t>
            </a:r>
          </a:p>
          <a:p>
            <a:pPr marL="25400" indent="0" algn="ctr">
              <a:buNone/>
            </a:pPr>
            <a:r>
              <a:rPr lang="en-GB" dirty="0">
                <a:hlinkClick r:id="rId2" action="ppaction://hlinkfile"/>
              </a:rPr>
              <a:t>Start Switch Guide</a:t>
            </a:r>
            <a:endParaRPr lang="en-GB" dirty="0"/>
          </a:p>
        </p:txBody>
      </p:sp>
    </p:spTree>
    <p:extLst>
      <p:ext uri="{BB962C8B-B14F-4D97-AF65-F5344CB8AC3E}">
        <p14:creationId xmlns:p14="http://schemas.microsoft.com/office/powerpoint/2010/main" val="1022991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99ED-8722-431F-A7CC-A1848C12F7AF}"/>
              </a:ext>
            </a:extLst>
          </p:cNvPr>
          <p:cNvSpPr>
            <a:spLocks noGrp="1"/>
          </p:cNvSpPr>
          <p:nvPr>
            <p:ph type="title"/>
          </p:nvPr>
        </p:nvSpPr>
        <p:spPr/>
        <p:txBody>
          <a:bodyPr/>
          <a:lstStyle/>
          <a:p>
            <a:r>
              <a:rPr lang="en-GB" dirty="0"/>
              <a:t>Switch Progression</a:t>
            </a:r>
          </a:p>
        </p:txBody>
      </p:sp>
      <p:sp>
        <p:nvSpPr>
          <p:cNvPr id="3" name="Text Placeholder 2">
            <a:extLst>
              <a:ext uri="{FF2B5EF4-FFF2-40B4-BE49-F238E27FC236}">
                <a16:creationId xmlns:a16="http://schemas.microsoft.com/office/drawing/2014/main" id="{35B32986-E6B4-45D4-AB0F-906DDF84BA38}"/>
              </a:ext>
            </a:extLst>
          </p:cNvPr>
          <p:cNvSpPr>
            <a:spLocks noGrp="1"/>
          </p:cNvSpPr>
          <p:nvPr>
            <p:ph type="body" idx="1"/>
          </p:nvPr>
        </p:nvSpPr>
        <p:spPr/>
        <p:txBody>
          <a:bodyPr/>
          <a:lstStyle/>
          <a:p>
            <a:pPr marL="25400" indent="0" algn="ctr">
              <a:buNone/>
            </a:pPr>
            <a:r>
              <a:rPr lang="en-GB" dirty="0"/>
              <a:t>The more accurate and confident a child becomes in using a switch the greater the range of options they have to use that switch in different ways. </a:t>
            </a:r>
          </a:p>
          <a:p>
            <a:pPr marL="25400" indent="0" algn="ctr">
              <a:buNone/>
            </a:pPr>
            <a:r>
              <a:rPr lang="en-GB" dirty="0"/>
              <a:t>Communication and Control are two of the most popular.</a:t>
            </a:r>
          </a:p>
          <a:p>
            <a:pPr marL="25400" indent="0" algn="ctr">
              <a:buNone/>
            </a:pPr>
            <a:r>
              <a:rPr lang="en-GB" dirty="0" err="1"/>
              <a:t>SENswitcher</a:t>
            </a:r>
            <a:r>
              <a:rPr lang="en-GB" dirty="0"/>
              <a:t> demonstrates clearly a switch progression for use in different settings</a:t>
            </a:r>
          </a:p>
          <a:p>
            <a:pPr marL="25400" indent="0" algn="ctr">
              <a:buNone/>
            </a:pPr>
            <a:r>
              <a:rPr lang="en-GB" dirty="0"/>
              <a:t>It is based on switch control skills</a:t>
            </a:r>
          </a:p>
          <a:p>
            <a:pPr marL="25400" indent="0" algn="ctr">
              <a:buNone/>
            </a:pPr>
            <a:r>
              <a:rPr lang="en-GB" dirty="0" err="1">
                <a:hlinkClick r:id="rId2" action="ppaction://hlinkfile"/>
              </a:rPr>
              <a:t>SENswitcher</a:t>
            </a:r>
            <a:endParaRPr lang="en-GB" dirty="0"/>
          </a:p>
          <a:p>
            <a:pPr marL="25400" indent="0" algn="ctr">
              <a:buNone/>
            </a:pPr>
            <a:r>
              <a:rPr lang="en-GB" dirty="0"/>
              <a:t>This can also be downloaded from Global Symbols</a:t>
            </a:r>
          </a:p>
          <a:p>
            <a:pPr marL="25400" indent="0">
              <a:buNone/>
            </a:pPr>
            <a:endParaRPr lang="en-GB" dirty="0"/>
          </a:p>
        </p:txBody>
      </p:sp>
    </p:spTree>
    <p:extLst>
      <p:ext uri="{BB962C8B-B14F-4D97-AF65-F5344CB8AC3E}">
        <p14:creationId xmlns:p14="http://schemas.microsoft.com/office/powerpoint/2010/main" val="213052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DAC5-0237-4FCC-9525-39849B374585}"/>
              </a:ext>
            </a:extLst>
          </p:cNvPr>
          <p:cNvSpPr>
            <a:spLocks noGrp="1"/>
          </p:cNvSpPr>
          <p:nvPr>
            <p:ph type="title"/>
          </p:nvPr>
        </p:nvSpPr>
        <p:spPr>
          <a:xfrm>
            <a:off x="-50006" y="0"/>
            <a:ext cx="9110749" cy="1300163"/>
          </a:xfrm>
        </p:spPr>
        <p:txBody>
          <a:bodyPr>
            <a:normAutofit/>
          </a:bodyPr>
          <a:lstStyle/>
          <a:p>
            <a:r>
              <a:rPr lang="en-GB"/>
              <a:t>Types of Switch</a:t>
            </a:r>
            <a:endParaRPr lang="en-US" dirty="0"/>
          </a:p>
        </p:txBody>
      </p:sp>
      <p:sp>
        <p:nvSpPr>
          <p:cNvPr id="3" name="Text Placeholder 2">
            <a:extLst>
              <a:ext uri="{FF2B5EF4-FFF2-40B4-BE49-F238E27FC236}">
                <a16:creationId xmlns:a16="http://schemas.microsoft.com/office/drawing/2014/main" id="{DD6C91F6-5167-4DF4-88B6-729C41456297}"/>
              </a:ext>
            </a:extLst>
          </p:cNvPr>
          <p:cNvSpPr>
            <a:spLocks noGrp="1"/>
          </p:cNvSpPr>
          <p:nvPr>
            <p:ph type="body" idx="1"/>
          </p:nvPr>
        </p:nvSpPr>
        <p:spPr>
          <a:xfrm>
            <a:off x="457200" y="1828800"/>
            <a:ext cx="5566095" cy="3999832"/>
          </a:xfrm>
        </p:spPr>
        <p:txBody>
          <a:bodyPr/>
          <a:lstStyle/>
          <a:p>
            <a:pPr marL="25400" indent="0">
              <a:buNone/>
            </a:pPr>
            <a:r>
              <a:rPr lang="en-GB" sz="2800" dirty="0"/>
              <a:t>There are a lot of switches available. The vary mostly on the part of the body used to press the switch, and the movement of that body part.</a:t>
            </a:r>
          </a:p>
          <a:p>
            <a:pPr marL="25400" indent="0">
              <a:buNone/>
            </a:pPr>
            <a:endParaRPr lang="en-GB" sz="2800" dirty="0"/>
          </a:p>
          <a:p>
            <a:pPr marL="25400" indent="0">
              <a:buNone/>
            </a:pPr>
            <a:r>
              <a:rPr lang="en-GB" sz="2800" dirty="0"/>
              <a:t>This image shows a red specs switch which the user accesses by moving his head to the right.</a:t>
            </a:r>
          </a:p>
          <a:p>
            <a:endParaRPr lang="en-GB" sz="2800" dirty="0"/>
          </a:p>
          <a:p>
            <a:pPr marL="25400" indent="0">
              <a:buNone/>
            </a:pPr>
            <a:endParaRPr lang="en-US" dirty="0"/>
          </a:p>
        </p:txBody>
      </p:sp>
      <p:pic>
        <p:nvPicPr>
          <p:cNvPr id="4" name="Picture 3">
            <a:extLst>
              <a:ext uri="{FF2B5EF4-FFF2-40B4-BE49-F238E27FC236}">
                <a16:creationId xmlns:a16="http://schemas.microsoft.com/office/drawing/2014/main" id="{CCBCB347-AEAA-455F-9C3B-7C428794CF96}"/>
              </a:ext>
            </a:extLst>
          </p:cNvPr>
          <p:cNvPicPr>
            <a:picLocks noChangeAspect="1"/>
          </p:cNvPicPr>
          <p:nvPr/>
        </p:nvPicPr>
        <p:blipFill>
          <a:blip r:embed="rId2"/>
          <a:stretch>
            <a:fillRect/>
          </a:stretch>
        </p:blipFill>
        <p:spPr>
          <a:xfrm>
            <a:off x="6229007" y="2580767"/>
            <a:ext cx="2457793" cy="2495898"/>
          </a:xfrm>
          <a:prstGeom prst="rect">
            <a:avLst/>
          </a:prstGeom>
        </p:spPr>
      </p:pic>
    </p:spTree>
    <p:extLst>
      <p:ext uri="{BB962C8B-B14F-4D97-AF65-F5344CB8AC3E}">
        <p14:creationId xmlns:p14="http://schemas.microsoft.com/office/powerpoint/2010/main" val="3040953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FE62-5E75-4CB1-9198-C43EE5570CCD}"/>
              </a:ext>
            </a:extLst>
          </p:cNvPr>
          <p:cNvSpPr>
            <a:spLocks noGrp="1"/>
          </p:cNvSpPr>
          <p:nvPr>
            <p:ph type="title"/>
          </p:nvPr>
        </p:nvSpPr>
        <p:spPr/>
        <p:txBody>
          <a:bodyPr/>
          <a:lstStyle/>
          <a:p>
            <a:r>
              <a:rPr lang="en-GB" dirty="0"/>
              <a:t>Connecting a Switch to a device </a:t>
            </a:r>
          </a:p>
        </p:txBody>
      </p:sp>
      <p:sp>
        <p:nvSpPr>
          <p:cNvPr id="3" name="Text Placeholder 2">
            <a:extLst>
              <a:ext uri="{FF2B5EF4-FFF2-40B4-BE49-F238E27FC236}">
                <a16:creationId xmlns:a16="http://schemas.microsoft.com/office/drawing/2014/main" id="{C8951693-C8C4-444E-AC51-122391D0BCC5}"/>
              </a:ext>
            </a:extLst>
          </p:cNvPr>
          <p:cNvSpPr>
            <a:spLocks noGrp="1"/>
          </p:cNvSpPr>
          <p:nvPr>
            <p:ph type="body" idx="1"/>
          </p:nvPr>
        </p:nvSpPr>
        <p:spPr/>
        <p:txBody>
          <a:bodyPr/>
          <a:lstStyle/>
          <a:p>
            <a:pPr marL="25400" indent="0" algn="ctr">
              <a:buNone/>
            </a:pPr>
            <a:r>
              <a:rPr lang="en-GB" dirty="0"/>
              <a:t>Connecting a switch to any sort of a device requires an interface</a:t>
            </a:r>
          </a:p>
          <a:p>
            <a:pPr marL="25400" indent="0" algn="ctr">
              <a:buNone/>
            </a:pPr>
            <a:r>
              <a:rPr lang="en-GB" dirty="0"/>
              <a:t>The connection can be physical with a cable and interface box</a:t>
            </a:r>
          </a:p>
          <a:p>
            <a:pPr marL="25400" indent="0" algn="ctr">
              <a:buNone/>
            </a:pPr>
            <a:r>
              <a:rPr lang="en-GB" dirty="0"/>
              <a:t>Or it can be wireless such as Bluetooth</a:t>
            </a:r>
          </a:p>
          <a:p>
            <a:pPr marL="25400" indent="0" algn="ctr">
              <a:buNone/>
            </a:pPr>
            <a:endParaRPr lang="en-GB" dirty="0"/>
          </a:p>
          <a:p>
            <a:pPr marL="25400" indent="0" algn="ctr">
              <a:buNone/>
            </a:pPr>
            <a:r>
              <a:rPr lang="en-GB" dirty="0"/>
              <a:t>There are many options for connecting a switch to a computer </a:t>
            </a:r>
          </a:p>
          <a:p>
            <a:pPr marL="25400" indent="0" algn="ctr">
              <a:buNone/>
            </a:pPr>
            <a:r>
              <a:rPr lang="en-GB" dirty="0"/>
              <a:t>How do we connect a switch to our Tablet</a:t>
            </a:r>
          </a:p>
          <a:p>
            <a:pPr marL="25400" indent="0">
              <a:buNone/>
            </a:pPr>
            <a:endParaRPr lang="en-GB" dirty="0"/>
          </a:p>
        </p:txBody>
      </p:sp>
    </p:spTree>
    <p:extLst>
      <p:ext uri="{BB962C8B-B14F-4D97-AF65-F5344CB8AC3E}">
        <p14:creationId xmlns:p14="http://schemas.microsoft.com/office/powerpoint/2010/main" val="1283045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93E2-7A02-401D-B54D-77F14351316D}"/>
              </a:ext>
            </a:extLst>
          </p:cNvPr>
          <p:cNvSpPr>
            <a:spLocks noGrp="1"/>
          </p:cNvSpPr>
          <p:nvPr>
            <p:ph type="title"/>
          </p:nvPr>
        </p:nvSpPr>
        <p:spPr/>
        <p:txBody>
          <a:bodyPr/>
          <a:lstStyle/>
          <a:p>
            <a:r>
              <a:rPr lang="en-GB" dirty="0"/>
              <a:t>Connecting a Switch to a device</a:t>
            </a:r>
          </a:p>
        </p:txBody>
      </p:sp>
      <p:graphicFrame>
        <p:nvGraphicFramePr>
          <p:cNvPr id="4" name="Diagram 3">
            <a:extLst>
              <a:ext uri="{FF2B5EF4-FFF2-40B4-BE49-F238E27FC236}">
                <a16:creationId xmlns:a16="http://schemas.microsoft.com/office/drawing/2014/main" id="{8B851871-70D3-44E3-85EE-84132962239E}"/>
              </a:ext>
            </a:extLst>
          </p:cNvPr>
          <p:cNvGraphicFramePr/>
          <p:nvPr>
            <p:extLst>
              <p:ext uri="{D42A27DB-BD31-4B8C-83A1-F6EECF244321}">
                <p14:modId xmlns:p14="http://schemas.microsoft.com/office/powerpoint/2010/main" val="1181732097"/>
              </p:ext>
            </p:extLst>
          </p:nvPr>
        </p:nvGraphicFramePr>
        <p:xfrm>
          <a:off x="557408" y="1559838"/>
          <a:ext cx="8029184" cy="2561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2D9F3934-78DF-49C5-8CA0-EC7D2AE8925B}"/>
              </a:ext>
            </a:extLst>
          </p:cNvPr>
          <p:cNvGraphicFramePr/>
          <p:nvPr>
            <p:extLst>
              <p:ext uri="{D42A27DB-BD31-4B8C-83A1-F6EECF244321}">
                <p14:modId xmlns:p14="http://schemas.microsoft.com/office/powerpoint/2010/main" val="2241547856"/>
              </p:ext>
            </p:extLst>
          </p:nvPr>
        </p:nvGraphicFramePr>
        <p:xfrm>
          <a:off x="557408" y="3429000"/>
          <a:ext cx="8029183" cy="2843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EnCore Switch Adaptor">
            <a:extLst>
              <a:ext uri="{FF2B5EF4-FFF2-40B4-BE49-F238E27FC236}">
                <a16:creationId xmlns:a16="http://schemas.microsoft.com/office/drawing/2014/main" id="{C800F9C7-45E5-4A82-BA6E-E616314F2E7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2320" y="1365511"/>
            <a:ext cx="2949879" cy="294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CC6DE06-FD9C-4D4C-BB55-F2EE7DD87A9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2319" y="3898794"/>
            <a:ext cx="2855845" cy="214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91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46CF-AD1E-483F-B093-D5A1A0115552}"/>
              </a:ext>
            </a:extLst>
          </p:cNvPr>
          <p:cNvSpPr>
            <a:spLocks noGrp="1"/>
          </p:cNvSpPr>
          <p:nvPr>
            <p:ph type="title"/>
          </p:nvPr>
        </p:nvSpPr>
        <p:spPr/>
        <p:txBody>
          <a:bodyPr/>
          <a:lstStyle/>
          <a:p>
            <a:r>
              <a:rPr lang="en-GB" dirty="0"/>
              <a:t>Switch Games</a:t>
            </a:r>
          </a:p>
        </p:txBody>
      </p:sp>
      <p:sp>
        <p:nvSpPr>
          <p:cNvPr id="3" name="Text Placeholder 2">
            <a:extLst>
              <a:ext uri="{FF2B5EF4-FFF2-40B4-BE49-F238E27FC236}">
                <a16:creationId xmlns:a16="http://schemas.microsoft.com/office/drawing/2014/main" id="{19582829-C527-4907-8A43-239929343896}"/>
              </a:ext>
            </a:extLst>
          </p:cNvPr>
          <p:cNvSpPr>
            <a:spLocks noGrp="1"/>
          </p:cNvSpPr>
          <p:nvPr>
            <p:ph type="body" idx="1"/>
          </p:nvPr>
        </p:nvSpPr>
        <p:spPr/>
        <p:txBody>
          <a:bodyPr/>
          <a:lstStyle/>
          <a:p>
            <a:r>
              <a:rPr lang="en-GB" dirty="0"/>
              <a:t>Making using a switch fun is important </a:t>
            </a:r>
          </a:p>
          <a:p>
            <a:r>
              <a:rPr lang="en-GB" dirty="0"/>
              <a:t>Give the child something that is motivating to practice </a:t>
            </a:r>
            <a:r>
              <a:rPr lang="en-GB" dirty="0" err="1"/>
              <a:t>accoueacy</a:t>
            </a:r>
            <a:r>
              <a:rPr lang="en-GB" dirty="0"/>
              <a:t> and timing </a:t>
            </a:r>
          </a:p>
          <a:p>
            <a:r>
              <a:rPr lang="en-GB" dirty="0"/>
              <a:t>This can be fun for families</a:t>
            </a:r>
          </a:p>
          <a:p>
            <a:r>
              <a:rPr lang="en-GB" dirty="0">
                <a:hlinkClick r:id="rId2"/>
              </a:rPr>
              <a:t>http://oneswitch.org.uk/</a:t>
            </a:r>
            <a:r>
              <a:rPr lang="en-GB" dirty="0"/>
              <a:t>is a great resource for free switch games for PC’s</a:t>
            </a:r>
          </a:p>
          <a:p>
            <a:r>
              <a:rPr lang="en-GB" dirty="0"/>
              <a:t>Here are some great examples for older computers</a:t>
            </a:r>
          </a:p>
          <a:p>
            <a:r>
              <a:rPr lang="en-GB" dirty="0">
                <a:hlinkClick r:id="rId3" action="ppaction://hlinkfile"/>
              </a:rPr>
              <a:t>Start LightBox for windows</a:t>
            </a:r>
            <a:endParaRPr lang="en-GB" dirty="0"/>
          </a:p>
          <a:p>
            <a:r>
              <a:rPr lang="en-GB" dirty="0">
                <a:hlinkClick r:id="rId4" action="ppaction://hlinkfile"/>
              </a:rPr>
              <a:t>Start Star Wars</a:t>
            </a:r>
            <a:endParaRPr lang="en-GB" dirty="0"/>
          </a:p>
          <a:p>
            <a:r>
              <a:rPr lang="en-GB" dirty="0">
                <a:hlinkClick r:id="rId5" action="ppaction://hlinkfile"/>
              </a:rPr>
              <a:t>Start Whack a Mole</a:t>
            </a:r>
            <a:endParaRPr lang="en-GB" dirty="0"/>
          </a:p>
        </p:txBody>
      </p:sp>
    </p:spTree>
    <p:extLst>
      <p:ext uri="{BB962C8B-B14F-4D97-AF65-F5344CB8AC3E}">
        <p14:creationId xmlns:p14="http://schemas.microsoft.com/office/powerpoint/2010/main" val="349255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6BF6-AA13-4125-80E2-1A4BF8803456}"/>
              </a:ext>
            </a:extLst>
          </p:cNvPr>
          <p:cNvSpPr>
            <a:spLocks noGrp="1"/>
          </p:cNvSpPr>
          <p:nvPr>
            <p:ph type="title"/>
          </p:nvPr>
        </p:nvSpPr>
        <p:spPr/>
        <p:txBody>
          <a:bodyPr/>
          <a:lstStyle/>
          <a:p>
            <a:r>
              <a:rPr lang="en-GB" dirty="0"/>
              <a:t>Types of switch</a:t>
            </a:r>
            <a:endParaRPr lang="en-US" dirty="0"/>
          </a:p>
        </p:txBody>
      </p:sp>
      <p:pic>
        <p:nvPicPr>
          <p:cNvPr id="4" name="Picture 3">
            <a:extLst>
              <a:ext uri="{FF2B5EF4-FFF2-40B4-BE49-F238E27FC236}">
                <a16:creationId xmlns:a16="http://schemas.microsoft.com/office/drawing/2014/main" id="{69D33267-7D89-4261-AE4D-2DB4387F93FA}"/>
              </a:ext>
            </a:extLst>
          </p:cNvPr>
          <p:cNvPicPr>
            <a:picLocks noChangeAspect="1"/>
          </p:cNvPicPr>
          <p:nvPr/>
        </p:nvPicPr>
        <p:blipFill>
          <a:blip r:embed="rId2"/>
          <a:stretch>
            <a:fillRect/>
          </a:stretch>
        </p:blipFill>
        <p:spPr>
          <a:xfrm>
            <a:off x="6053076" y="2354893"/>
            <a:ext cx="2524477" cy="2495898"/>
          </a:xfrm>
          <a:prstGeom prst="rect">
            <a:avLst/>
          </a:prstGeom>
        </p:spPr>
      </p:pic>
      <p:sp>
        <p:nvSpPr>
          <p:cNvPr id="3" name="Text Placeholder 2">
            <a:extLst>
              <a:ext uri="{FF2B5EF4-FFF2-40B4-BE49-F238E27FC236}">
                <a16:creationId xmlns:a16="http://schemas.microsoft.com/office/drawing/2014/main" id="{AEF11925-2354-4DBA-AAE6-A0406297829C}"/>
              </a:ext>
            </a:extLst>
          </p:cNvPr>
          <p:cNvSpPr>
            <a:spLocks noGrp="1"/>
          </p:cNvSpPr>
          <p:nvPr>
            <p:ph type="body" idx="1"/>
          </p:nvPr>
        </p:nvSpPr>
        <p:spPr>
          <a:xfrm>
            <a:off x="457199" y="1828800"/>
            <a:ext cx="5322815" cy="3999832"/>
          </a:xfrm>
        </p:spPr>
        <p:txBody>
          <a:bodyPr/>
          <a:lstStyle/>
          <a:p>
            <a:pPr marL="25400" indent="0">
              <a:buNone/>
            </a:pPr>
            <a:r>
              <a:rPr lang="en-GB" sz="3200" dirty="0"/>
              <a:t>The girl In this photograph is using a buddy button with her hand. </a:t>
            </a:r>
          </a:p>
          <a:p>
            <a:pPr marL="25400" indent="0">
              <a:buNone/>
            </a:pPr>
            <a:r>
              <a:rPr lang="en-GB" sz="3200" dirty="0"/>
              <a:t>The buddy button is also suitable for positioning on a wheel chair by a knee or an elbow.</a:t>
            </a:r>
          </a:p>
          <a:p>
            <a:pPr marL="25400" indent="0">
              <a:buNone/>
            </a:pPr>
            <a:r>
              <a:rPr lang="en-GB" sz="3200" dirty="0"/>
              <a:t>It can also work by foot. </a:t>
            </a:r>
          </a:p>
          <a:p>
            <a:pPr marL="25400" indent="0">
              <a:buNone/>
            </a:pPr>
            <a:endParaRPr lang="en-US" dirty="0"/>
          </a:p>
        </p:txBody>
      </p:sp>
    </p:spTree>
    <p:extLst>
      <p:ext uri="{BB962C8B-B14F-4D97-AF65-F5344CB8AC3E}">
        <p14:creationId xmlns:p14="http://schemas.microsoft.com/office/powerpoint/2010/main" val="330894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3A88-1577-4CEE-AF09-818F1ED1A06C}"/>
              </a:ext>
            </a:extLst>
          </p:cNvPr>
          <p:cNvSpPr>
            <a:spLocks noGrp="1"/>
          </p:cNvSpPr>
          <p:nvPr>
            <p:ph type="title"/>
          </p:nvPr>
        </p:nvSpPr>
        <p:spPr/>
        <p:txBody>
          <a:bodyPr/>
          <a:lstStyle/>
          <a:p>
            <a:r>
              <a:rPr lang="en-GB" dirty="0"/>
              <a:t>Types of Switch</a:t>
            </a:r>
            <a:endParaRPr lang="en-US" dirty="0"/>
          </a:p>
        </p:txBody>
      </p:sp>
      <p:sp>
        <p:nvSpPr>
          <p:cNvPr id="3" name="Text Placeholder 2">
            <a:extLst>
              <a:ext uri="{FF2B5EF4-FFF2-40B4-BE49-F238E27FC236}">
                <a16:creationId xmlns:a16="http://schemas.microsoft.com/office/drawing/2014/main" id="{2769F9B9-7530-430A-8205-1BDC53CEF5DC}"/>
              </a:ext>
            </a:extLst>
          </p:cNvPr>
          <p:cNvSpPr>
            <a:spLocks noGrp="1"/>
          </p:cNvSpPr>
          <p:nvPr>
            <p:ph type="body" idx="1"/>
          </p:nvPr>
        </p:nvSpPr>
        <p:spPr>
          <a:xfrm>
            <a:off x="457200" y="1828800"/>
            <a:ext cx="6623108" cy="3999832"/>
          </a:xfrm>
        </p:spPr>
        <p:txBody>
          <a:bodyPr/>
          <a:lstStyle/>
          <a:p>
            <a:r>
              <a:rPr lang="en-GB" sz="3200" dirty="0"/>
              <a:t>The wobble switch is useful for children who use large arm movements to press the switch.</a:t>
            </a:r>
          </a:p>
          <a:p>
            <a:r>
              <a:rPr lang="en-GB" sz="3200" dirty="0"/>
              <a:t>The whole top column of the switch ‘wobbles’ in any direction when hit.</a:t>
            </a:r>
          </a:p>
          <a:p>
            <a:r>
              <a:rPr lang="en-GB" sz="3200" dirty="0"/>
              <a:t>The large surface area is difficult to miss!</a:t>
            </a:r>
            <a:endParaRPr lang="en-US" dirty="0"/>
          </a:p>
        </p:txBody>
      </p:sp>
      <p:pic>
        <p:nvPicPr>
          <p:cNvPr id="4" name="Picture 3">
            <a:extLst>
              <a:ext uri="{FF2B5EF4-FFF2-40B4-BE49-F238E27FC236}">
                <a16:creationId xmlns:a16="http://schemas.microsoft.com/office/drawing/2014/main" id="{1239C3F6-A6A6-4D73-935F-E5A0AB998846}"/>
              </a:ext>
            </a:extLst>
          </p:cNvPr>
          <p:cNvPicPr>
            <a:picLocks noChangeAspect="1"/>
          </p:cNvPicPr>
          <p:nvPr/>
        </p:nvPicPr>
        <p:blipFill>
          <a:blip r:embed="rId2"/>
          <a:stretch>
            <a:fillRect/>
          </a:stretch>
        </p:blipFill>
        <p:spPr>
          <a:xfrm>
            <a:off x="6830718" y="1695412"/>
            <a:ext cx="2143424" cy="2410161"/>
          </a:xfrm>
          <a:prstGeom prst="rect">
            <a:avLst/>
          </a:prstGeom>
        </p:spPr>
      </p:pic>
    </p:spTree>
    <p:extLst>
      <p:ext uri="{BB962C8B-B14F-4D97-AF65-F5344CB8AC3E}">
        <p14:creationId xmlns:p14="http://schemas.microsoft.com/office/powerpoint/2010/main" val="323907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9F76-A970-43CB-8636-2B34BB1B0C23}"/>
              </a:ext>
            </a:extLst>
          </p:cNvPr>
          <p:cNvSpPr>
            <a:spLocks noGrp="1"/>
          </p:cNvSpPr>
          <p:nvPr>
            <p:ph type="title"/>
          </p:nvPr>
        </p:nvSpPr>
        <p:spPr/>
        <p:txBody>
          <a:bodyPr/>
          <a:lstStyle/>
          <a:p>
            <a:r>
              <a:rPr lang="en-GB" dirty="0"/>
              <a:t>Types of Switch</a:t>
            </a:r>
            <a:endParaRPr lang="en-US" dirty="0"/>
          </a:p>
        </p:txBody>
      </p:sp>
      <p:sp>
        <p:nvSpPr>
          <p:cNvPr id="3" name="Text Placeholder 2">
            <a:extLst>
              <a:ext uri="{FF2B5EF4-FFF2-40B4-BE49-F238E27FC236}">
                <a16:creationId xmlns:a16="http://schemas.microsoft.com/office/drawing/2014/main" id="{F73C3D45-2D72-48B4-8FAF-991F0B30F30E}"/>
              </a:ext>
            </a:extLst>
          </p:cNvPr>
          <p:cNvSpPr>
            <a:spLocks noGrp="1"/>
          </p:cNvSpPr>
          <p:nvPr>
            <p:ph type="body" idx="1"/>
          </p:nvPr>
        </p:nvSpPr>
        <p:spPr>
          <a:xfrm>
            <a:off x="457201" y="1828800"/>
            <a:ext cx="5848018" cy="3999832"/>
          </a:xfrm>
        </p:spPr>
        <p:txBody>
          <a:bodyPr/>
          <a:lstStyle/>
          <a:p>
            <a:r>
              <a:rPr lang="en-GB" sz="2400" dirty="0"/>
              <a:t>The Sip &amp; Puff switch is suitable to people with good breath control and who find it difficult to use other switches.</a:t>
            </a:r>
          </a:p>
          <a:p>
            <a:r>
              <a:rPr lang="en-GB" sz="2400" dirty="0"/>
              <a:t>The switch is actually two switches (one for sipping and one for puffing).</a:t>
            </a:r>
          </a:p>
          <a:p>
            <a:r>
              <a:rPr lang="en-GB" sz="2400" dirty="0"/>
              <a:t>Children with tracheotomies can still use sip and puff switches if they can control their cheek muscles.</a:t>
            </a:r>
            <a:endParaRPr lang="en-US" sz="2400" dirty="0"/>
          </a:p>
        </p:txBody>
      </p:sp>
      <p:pic>
        <p:nvPicPr>
          <p:cNvPr id="4" name="Picture 3">
            <a:extLst>
              <a:ext uri="{FF2B5EF4-FFF2-40B4-BE49-F238E27FC236}">
                <a16:creationId xmlns:a16="http://schemas.microsoft.com/office/drawing/2014/main" id="{EE16173C-F12B-4364-A813-C1F844009224}"/>
              </a:ext>
            </a:extLst>
          </p:cNvPr>
          <p:cNvPicPr>
            <a:picLocks noChangeAspect="1"/>
          </p:cNvPicPr>
          <p:nvPr/>
        </p:nvPicPr>
        <p:blipFill>
          <a:blip r:embed="rId2"/>
          <a:stretch>
            <a:fillRect/>
          </a:stretch>
        </p:blipFill>
        <p:spPr>
          <a:xfrm>
            <a:off x="6679161" y="2117474"/>
            <a:ext cx="2381582" cy="2267266"/>
          </a:xfrm>
          <a:prstGeom prst="rect">
            <a:avLst/>
          </a:prstGeom>
        </p:spPr>
      </p:pic>
    </p:spTree>
    <p:extLst>
      <p:ext uri="{BB962C8B-B14F-4D97-AF65-F5344CB8AC3E}">
        <p14:creationId xmlns:p14="http://schemas.microsoft.com/office/powerpoint/2010/main" val="138700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Simple scanning</a:t>
            </a:r>
            <a:endParaRPr lang="en-US" dirty="0"/>
          </a:p>
        </p:txBody>
      </p:sp>
      <p:pic>
        <p:nvPicPr>
          <p:cNvPr id="35" name="Picture 34">
            <a:extLst>
              <a:ext uri="{FF2B5EF4-FFF2-40B4-BE49-F238E27FC236}">
                <a16:creationId xmlns:a16="http://schemas.microsoft.com/office/drawing/2014/main" id="{AF859577-80A9-495B-A267-296512A419A9}"/>
              </a:ext>
            </a:extLst>
          </p:cNvPr>
          <p:cNvPicPr>
            <a:picLocks noChangeAspect="1"/>
          </p:cNvPicPr>
          <p:nvPr/>
        </p:nvPicPr>
        <p:blipFill>
          <a:blip r:embed="rId2"/>
          <a:stretch>
            <a:fillRect/>
          </a:stretch>
        </p:blipFill>
        <p:spPr>
          <a:xfrm>
            <a:off x="3000307" y="2380922"/>
            <a:ext cx="3143386" cy="2096156"/>
          </a:xfrm>
          <a:prstGeom prst="rect">
            <a:avLst/>
          </a:prstGeom>
        </p:spPr>
      </p:pic>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In simple scanning the computer highlights one symbol at a time. The child presses their switch when the symbol they want is highlighted. It usually takes 1-5 seconds to pause at each symbol. Timing skills and reliable movements are critical!</a:t>
            </a:r>
            <a:endParaRPr lang="en-US" dirty="0"/>
          </a:p>
        </p:txBody>
      </p:sp>
    </p:spTree>
    <p:extLst>
      <p:ext uri="{BB962C8B-B14F-4D97-AF65-F5344CB8AC3E}">
        <p14:creationId xmlns:p14="http://schemas.microsoft.com/office/powerpoint/2010/main" val="396203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58C5-123F-409A-B701-CEF29DEC1ED4}"/>
              </a:ext>
            </a:extLst>
          </p:cNvPr>
          <p:cNvSpPr>
            <a:spLocks noGrp="1"/>
          </p:cNvSpPr>
          <p:nvPr>
            <p:ph type="title"/>
          </p:nvPr>
        </p:nvSpPr>
        <p:spPr/>
        <p:txBody>
          <a:bodyPr/>
          <a:lstStyle/>
          <a:p>
            <a:r>
              <a:rPr lang="en-GB" dirty="0"/>
              <a:t>Simple scanning</a:t>
            </a:r>
            <a:endParaRPr lang="en-US" dirty="0"/>
          </a:p>
        </p:txBody>
      </p:sp>
      <p:sp>
        <p:nvSpPr>
          <p:cNvPr id="36" name="Text Placeholder 2">
            <a:extLst>
              <a:ext uri="{FF2B5EF4-FFF2-40B4-BE49-F238E27FC236}">
                <a16:creationId xmlns:a16="http://schemas.microsoft.com/office/drawing/2014/main" id="{F72C87BA-A5D9-4625-965A-B2F19CB05E27}"/>
              </a:ext>
            </a:extLst>
          </p:cNvPr>
          <p:cNvSpPr>
            <a:spLocks noGrp="1"/>
          </p:cNvSpPr>
          <p:nvPr>
            <p:ph type="body" idx="1"/>
          </p:nvPr>
        </p:nvSpPr>
        <p:spPr>
          <a:xfrm>
            <a:off x="457200" y="4867276"/>
            <a:ext cx="8229600" cy="1716699"/>
          </a:xfrm>
        </p:spPr>
        <p:txBody>
          <a:bodyPr/>
          <a:lstStyle/>
          <a:p>
            <a:pPr marL="25400" indent="0">
              <a:buNone/>
            </a:pPr>
            <a:r>
              <a:rPr lang="en-GB" dirty="0"/>
              <a:t>In simple scanning the computer highlights one symbol at a time. The child presses their switch when the symbol they want is highlighted. It usually takes 1-5 seconds to pause at each symbol. Timing skills and reliable movements are critical!</a:t>
            </a:r>
            <a:endParaRPr lang="en-US" dirty="0"/>
          </a:p>
        </p:txBody>
      </p:sp>
      <p:pic>
        <p:nvPicPr>
          <p:cNvPr id="4" name="Picture 3">
            <a:extLst>
              <a:ext uri="{FF2B5EF4-FFF2-40B4-BE49-F238E27FC236}">
                <a16:creationId xmlns:a16="http://schemas.microsoft.com/office/drawing/2014/main" id="{E7225D19-D9B6-470A-80AB-2EAC8CD5F216}"/>
              </a:ext>
            </a:extLst>
          </p:cNvPr>
          <p:cNvPicPr>
            <a:picLocks noChangeAspect="1"/>
          </p:cNvPicPr>
          <p:nvPr/>
        </p:nvPicPr>
        <p:blipFill>
          <a:blip r:embed="rId2"/>
          <a:stretch>
            <a:fillRect/>
          </a:stretch>
        </p:blipFill>
        <p:spPr>
          <a:xfrm>
            <a:off x="3000307" y="2380922"/>
            <a:ext cx="3143386" cy="2096156"/>
          </a:xfrm>
          <a:prstGeom prst="rect">
            <a:avLst/>
          </a:prstGeom>
        </p:spPr>
      </p:pic>
    </p:spTree>
    <p:extLst>
      <p:ext uri="{BB962C8B-B14F-4D97-AF65-F5344CB8AC3E}">
        <p14:creationId xmlns:p14="http://schemas.microsoft.com/office/powerpoint/2010/main" val="88097527"/>
      </p:ext>
    </p:extLst>
  </p:cSld>
  <p:clrMapOvr>
    <a:masterClrMapping/>
  </p:clrMapOvr>
</p:sld>
</file>

<file path=ppt/theme/theme1.xml><?xml version="1.0" encoding="utf-8"?>
<a:theme xmlns:a="http://schemas.openxmlformats.org/drawingml/2006/main" name="1_Office Theme">
  <a:themeElements>
    <a:clrScheme name="Custom 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206EB5"/>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lobal Symbols PPTX Template" id="{7AB346A2-1DFA-40BF-860A-1F7FFA4B4B26}" vid="{B5DA8700-E6C7-4560-B194-6DBB404DED2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 Symbols PPTX Template</Template>
  <TotalTime>135</TotalTime>
  <Words>2001</Words>
  <Application>Microsoft Office PowerPoint</Application>
  <PresentationFormat>On-screen Show (4:3)</PresentationFormat>
  <Paragraphs>160</Paragraphs>
  <Slides>42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1_Office Theme</vt:lpstr>
      <vt:lpstr>Introduction to Switches</vt:lpstr>
      <vt:lpstr>Switch Access</vt:lpstr>
      <vt:lpstr>How does the Switch Work?</vt:lpstr>
      <vt:lpstr>Types of Switch</vt:lpstr>
      <vt:lpstr>Types of switch</vt:lpstr>
      <vt:lpstr>Types of Switch</vt:lpstr>
      <vt:lpstr>Types of Switch</vt:lpstr>
      <vt:lpstr>Simple scanning</vt:lpstr>
      <vt:lpstr>Simple scanning</vt:lpstr>
      <vt:lpstr>Simple scanning</vt:lpstr>
      <vt:lpstr>Simple scanning</vt:lpstr>
      <vt:lpstr>Simple scanning</vt:lpstr>
      <vt:lpstr>Simple scanning</vt:lpstr>
      <vt:lpstr>Simple scanning</vt:lpstr>
      <vt:lpstr>Simple scanning</vt:lpstr>
      <vt:lpstr>Actvity</vt:lpstr>
      <vt:lpstr>Making Scanning Faster</vt:lpstr>
      <vt:lpstr>Row/Column Scanning</vt:lpstr>
      <vt:lpstr>Row/Column Scanning</vt:lpstr>
      <vt:lpstr>Row/Column Scanning</vt:lpstr>
      <vt:lpstr>Row/Column Scanning</vt:lpstr>
      <vt:lpstr>Elimation Scanning</vt:lpstr>
      <vt:lpstr>Elimination Scanning</vt:lpstr>
      <vt:lpstr>Elimination Scanning</vt:lpstr>
      <vt:lpstr>Elimination Scanning</vt:lpstr>
      <vt:lpstr>Elimination Scanning</vt:lpstr>
      <vt:lpstr>Elimination Scanning</vt:lpstr>
      <vt:lpstr>Elimination Scanning</vt:lpstr>
      <vt:lpstr>Activity</vt:lpstr>
      <vt:lpstr>The Importance of Positioning</vt:lpstr>
      <vt:lpstr>Velcro &amp; Dycem</vt:lpstr>
      <vt:lpstr>Positioning Switches</vt:lpstr>
      <vt:lpstr>Positioning Switches</vt:lpstr>
      <vt:lpstr>Positioning Switches</vt:lpstr>
      <vt:lpstr>Helping choose a switch position</vt:lpstr>
      <vt:lpstr>Mounting Switches</vt:lpstr>
      <vt:lpstr>Stephen Hawking</vt:lpstr>
      <vt:lpstr>Switch Selection Tool</vt:lpstr>
      <vt:lpstr>Switch Progression</vt:lpstr>
      <vt:lpstr>Connecting a Switch to a device </vt:lpstr>
      <vt:lpstr>Connecting a Switch to a device</vt:lpstr>
      <vt:lpstr>Switch Games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Charlie Danger</dc:creator>
  <cp:lastModifiedBy>david banes</cp:lastModifiedBy>
  <cp:revision>23</cp:revision>
  <dcterms:created xsi:type="dcterms:W3CDTF">2019-08-11T14:00:23Z</dcterms:created>
  <dcterms:modified xsi:type="dcterms:W3CDTF">2019-10-28T20:02:00Z</dcterms:modified>
</cp:coreProperties>
</file>