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69" r:id="rId3"/>
    <p:sldId id="270" r:id="rId4"/>
    <p:sldId id="272" r:id="rId5"/>
    <p:sldId id="279" r:id="rId6"/>
    <p:sldId id="275" r:id="rId7"/>
    <p:sldId id="283" r:id="rId8"/>
    <p:sldId id="273" r:id="rId9"/>
    <p:sldId id="284" r:id="rId10"/>
    <p:sldId id="274" r:id="rId11"/>
    <p:sldId id="276" r:id="rId12"/>
    <p:sldId id="278" r:id="rId13"/>
    <p:sldId id="285" r:id="rId14"/>
    <p:sldId id="281" r:id="rId15"/>
    <p:sldId id="282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21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36D6FD-19DC-43AD-9EFE-7CA8DC3F7FDA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66F27B-44CF-430D-B3DE-A13987F67FAD}">
      <dgm:prSet phldrT="[Text]"/>
      <dgm:spPr/>
      <dgm:t>
        <a:bodyPr/>
        <a:lstStyle/>
        <a:p>
          <a:r>
            <a:rPr lang="en-US" dirty="0" smtClean="0"/>
            <a:t>Pre-Communication		</a:t>
          </a:r>
          <a:endParaRPr lang="en-US" dirty="0"/>
        </a:p>
      </dgm:t>
    </dgm:pt>
    <dgm:pt modelId="{8D34A72B-4581-4507-8C40-495CB3D9029F}" type="parTrans" cxnId="{7EA92B71-8670-42A6-8B7E-6F0FA6E8FE48}">
      <dgm:prSet/>
      <dgm:spPr/>
      <dgm:t>
        <a:bodyPr/>
        <a:lstStyle/>
        <a:p>
          <a:endParaRPr lang="en-US"/>
        </a:p>
      </dgm:t>
    </dgm:pt>
    <dgm:pt modelId="{13268B33-2EE8-4219-8E72-ABF6111A0B06}" type="sibTrans" cxnId="{7EA92B71-8670-42A6-8B7E-6F0FA6E8FE48}">
      <dgm:prSet/>
      <dgm:spPr/>
      <dgm:t>
        <a:bodyPr/>
        <a:lstStyle/>
        <a:p>
          <a:endParaRPr lang="en-US"/>
        </a:p>
      </dgm:t>
    </dgm:pt>
    <dgm:pt modelId="{34B7AD70-50F6-4537-9F22-6C939B708DC3}">
      <dgm:prSet phldrT="[Text]"/>
      <dgm:spPr/>
      <dgm:t>
        <a:bodyPr/>
        <a:lstStyle/>
        <a:p>
          <a:endParaRPr lang="en-US" dirty="0"/>
        </a:p>
      </dgm:t>
    </dgm:pt>
    <dgm:pt modelId="{7CB9F801-F5BD-4254-A4DA-FA821B870396}" type="parTrans" cxnId="{5C149246-04A2-42E0-A5A7-8D4CB2D5F1FF}">
      <dgm:prSet/>
      <dgm:spPr/>
      <dgm:t>
        <a:bodyPr/>
        <a:lstStyle/>
        <a:p>
          <a:endParaRPr lang="en-US"/>
        </a:p>
      </dgm:t>
    </dgm:pt>
    <dgm:pt modelId="{932B4E79-390F-457E-8EA1-A1D6EA8DECDD}" type="sibTrans" cxnId="{5C149246-04A2-42E0-A5A7-8D4CB2D5F1FF}">
      <dgm:prSet/>
      <dgm:spPr/>
      <dgm:t>
        <a:bodyPr/>
        <a:lstStyle/>
        <a:p>
          <a:endParaRPr lang="en-US"/>
        </a:p>
      </dgm:t>
    </dgm:pt>
    <dgm:pt modelId="{EF406E6A-63C0-48DC-B2DC-475708C20CD9}">
      <dgm:prSet phldrT="[Text]"/>
      <dgm:spPr/>
      <dgm:t>
        <a:bodyPr/>
        <a:lstStyle/>
        <a:p>
          <a:r>
            <a:rPr lang="en-US" dirty="0" smtClean="0"/>
            <a:t>Informal Communication</a:t>
          </a:r>
          <a:endParaRPr lang="en-US" dirty="0"/>
        </a:p>
      </dgm:t>
    </dgm:pt>
    <dgm:pt modelId="{C7FF2DC7-B2A8-4172-83B1-5189B218FBCE}" type="parTrans" cxnId="{8451C8BB-AC62-41B5-AB4C-491AAE242CBF}">
      <dgm:prSet/>
      <dgm:spPr/>
      <dgm:t>
        <a:bodyPr/>
        <a:lstStyle/>
        <a:p>
          <a:endParaRPr lang="en-US"/>
        </a:p>
      </dgm:t>
    </dgm:pt>
    <dgm:pt modelId="{D3C97383-E8C1-4B14-B1F0-A3B7E1AB7485}" type="sibTrans" cxnId="{8451C8BB-AC62-41B5-AB4C-491AAE242CBF}">
      <dgm:prSet/>
      <dgm:spPr/>
      <dgm:t>
        <a:bodyPr/>
        <a:lstStyle/>
        <a:p>
          <a:endParaRPr lang="en-US"/>
        </a:p>
      </dgm:t>
    </dgm:pt>
    <dgm:pt modelId="{63A32452-90C5-4EED-B2D8-77B4CCE96801}">
      <dgm:prSet phldrT="[Text]" phldr="1"/>
      <dgm:spPr/>
      <dgm:t>
        <a:bodyPr/>
        <a:lstStyle/>
        <a:p>
          <a:endParaRPr lang="en-US" dirty="0"/>
        </a:p>
      </dgm:t>
    </dgm:pt>
    <dgm:pt modelId="{A3986762-63AE-42FB-956B-B3D41CB47C15}" type="parTrans" cxnId="{AF072C8F-6E0B-4EEE-8807-8C7545F9EAC3}">
      <dgm:prSet/>
      <dgm:spPr/>
      <dgm:t>
        <a:bodyPr/>
        <a:lstStyle/>
        <a:p>
          <a:endParaRPr lang="en-US"/>
        </a:p>
      </dgm:t>
    </dgm:pt>
    <dgm:pt modelId="{5582D416-075C-457A-82FB-8150511A9B10}" type="sibTrans" cxnId="{AF072C8F-6E0B-4EEE-8807-8C7545F9EAC3}">
      <dgm:prSet/>
      <dgm:spPr/>
      <dgm:t>
        <a:bodyPr/>
        <a:lstStyle/>
        <a:p>
          <a:endParaRPr lang="en-US"/>
        </a:p>
      </dgm:t>
    </dgm:pt>
    <dgm:pt modelId="{C7B9BE24-7BAE-49AC-8639-08344AF94455}">
      <dgm:prSet phldrT="[Text]" phldr="1"/>
      <dgm:spPr/>
      <dgm:t>
        <a:bodyPr/>
        <a:lstStyle/>
        <a:p>
          <a:endParaRPr lang="en-US" dirty="0"/>
        </a:p>
      </dgm:t>
    </dgm:pt>
    <dgm:pt modelId="{6C3153D3-65C5-484A-ACAF-BFF199704758}" type="parTrans" cxnId="{4B05D7CF-0199-4976-AB18-ABADBB505C0C}">
      <dgm:prSet/>
      <dgm:spPr/>
      <dgm:t>
        <a:bodyPr/>
        <a:lstStyle/>
        <a:p>
          <a:endParaRPr lang="en-US"/>
        </a:p>
      </dgm:t>
    </dgm:pt>
    <dgm:pt modelId="{8EB347B3-362D-4A59-AD4F-F2773B4F6E48}" type="sibTrans" cxnId="{4B05D7CF-0199-4976-AB18-ABADBB505C0C}">
      <dgm:prSet/>
      <dgm:spPr/>
      <dgm:t>
        <a:bodyPr/>
        <a:lstStyle/>
        <a:p>
          <a:endParaRPr lang="en-US"/>
        </a:p>
      </dgm:t>
    </dgm:pt>
    <dgm:pt modelId="{5FF6F348-AFC4-4AE3-B6A1-AFCE7399551C}">
      <dgm:prSet phldrT="[Text]"/>
      <dgm:spPr/>
      <dgm:t>
        <a:bodyPr/>
        <a:lstStyle/>
        <a:p>
          <a:r>
            <a:rPr lang="en-US" dirty="0" smtClean="0"/>
            <a:t>Formal Communication</a:t>
          </a:r>
          <a:endParaRPr lang="en-US" dirty="0"/>
        </a:p>
      </dgm:t>
    </dgm:pt>
    <dgm:pt modelId="{BA7B020E-4CA9-405D-BD7C-6596E2521CBE}" type="sibTrans" cxnId="{D91A179D-11D6-4A69-ACEF-22C79B3D6E9B}">
      <dgm:prSet/>
      <dgm:spPr/>
      <dgm:t>
        <a:bodyPr/>
        <a:lstStyle/>
        <a:p>
          <a:endParaRPr lang="en-US"/>
        </a:p>
      </dgm:t>
    </dgm:pt>
    <dgm:pt modelId="{1E24E1BD-21FD-4B0C-8BBC-4686041F5384}" type="parTrans" cxnId="{D91A179D-11D6-4A69-ACEF-22C79B3D6E9B}">
      <dgm:prSet/>
      <dgm:spPr/>
      <dgm:t>
        <a:bodyPr/>
        <a:lstStyle/>
        <a:p>
          <a:endParaRPr lang="en-US"/>
        </a:p>
      </dgm:t>
    </dgm:pt>
    <dgm:pt modelId="{3C29044A-EF2D-4C17-B475-D4217EA33A13}" type="pres">
      <dgm:prSet presAssocID="{9236D6FD-19DC-43AD-9EFE-7CA8DC3F7FDA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CBDB0DB-39C9-4441-BA59-CA8AFD57497C}" type="pres">
      <dgm:prSet presAssocID="{5FF6F348-AFC4-4AE3-B6A1-AFCE7399551C}" presName="ChildAccent3" presStyleCnt="0"/>
      <dgm:spPr/>
    </dgm:pt>
    <dgm:pt modelId="{1DF1B2F1-E6D9-4AD6-9D7D-BBB8A30F6BA0}" type="pres">
      <dgm:prSet presAssocID="{5FF6F348-AFC4-4AE3-B6A1-AFCE7399551C}" presName="ChildAccent" presStyleLbl="alignImgPlace1" presStyleIdx="0" presStyleCnt="3"/>
      <dgm:spPr/>
      <dgm:t>
        <a:bodyPr/>
        <a:lstStyle/>
        <a:p>
          <a:endParaRPr lang="en-US"/>
        </a:p>
      </dgm:t>
    </dgm:pt>
    <dgm:pt modelId="{21918F06-521B-4240-9702-401AA92BE509}" type="pres">
      <dgm:prSet presAssocID="{5FF6F348-AFC4-4AE3-B6A1-AFCE7399551C}" presName="Child3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81397E-A2D6-4883-8BCE-854DCB7E828B}" type="pres">
      <dgm:prSet presAssocID="{5FF6F348-AFC4-4AE3-B6A1-AFCE7399551C}" presName="Parent3" presStyleLbl="node1" presStyleIdx="0" presStyleCnt="3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491ACE-6489-4E39-B5E5-2FBFA422287C}" type="pres">
      <dgm:prSet presAssocID="{EF406E6A-63C0-48DC-B2DC-475708C20CD9}" presName="ChildAccent2" presStyleCnt="0"/>
      <dgm:spPr/>
    </dgm:pt>
    <dgm:pt modelId="{A4B66F5F-9DCF-4435-B603-D52A68D92B30}" type="pres">
      <dgm:prSet presAssocID="{EF406E6A-63C0-48DC-B2DC-475708C20CD9}" presName="ChildAccent" presStyleLbl="alignImgPlace1" presStyleIdx="1" presStyleCnt="3"/>
      <dgm:spPr/>
      <dgm:t>
        <a:bodyPr/>
        <a:lstStyle/>
        <a:p>
          <a:endParaRPr lang="en-US"/>
        </a:p>
      </dgm:t>
    </dgm:pt>
    <dgm:pt modelId="{032C9C45-1DCC-4D78-94F5-EFB44D289083}" type="pres">
      <dgm:prSet presAssocID="{EF406E6A-63C0-48DC-B2DC-475708C20CD9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9E3F2-001F-435A-B556-A7DA929CB89E}" type="pres">
      <dgm:prSet presAssocID="{EF406E6A-63C0-48DC-B2DC-475708C20CD9}" presName="Parent2" presStyleLbl="node1" presStyleIdx="1" presStyleCnt="3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46E26-6960-44B3-B014-093E82AF18FD}" type="pres">
      <dgm:prSet presAssocID="{E966F27B-44CF-430D-B3DE-A13987F67FAD}" presName="ChildAccent1" presStyleCnt="0"/>
      <dgm:spPr/>
    </dgm:pt>
    <dgm:pt modelId="{50880A6E-C4FD-47A0-A155-70FDDEC91902}" type="pres">
      <dgm:prSet presAssocID="{E966F27B-44CF-430D-B3DE-A13987F67FAD}" presName="ChildAccent" presStyleLbl="alignImgPlace1" presStyleIdx="2" presStyleCnt="3"/>
      <dgm:spPr/>
      <dgm:t>
        <a:bodyPr/>
        <a:lstStyle/>
        <a:p>
          <a:endParaRPr lang="en-US"/>
        </a:p>
      </dgm:t>
    </dgm:pt>
    <dgm:pt modelId="{75E8EDEB-94CE-4FC8-BE1B-D69F8B601552}" type="pres">
      <dgm:prSet presAssocID="{E966F27B-44CF-430D-B3DE-A13987F67FAD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BDEB2A-624B-48C1-9E4A-145156052321}" type="pres">
      <dgm:prSet presAssocID="{E966F27B-44CF-430D-B3DE-A13987F67FAD}" presName="Parent1" presStyleLbl="node1" presStyleIdx="2" presStyleCnt="3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51C8BB-AC62-41B5-AB4C-491AAE242CBF}" srcId="{9236D6FD-19DC-43AD-9EFE-7CA8DC3F7FDA}" destId="{EF406E6A-63C0-48DC-B2DC-475708C20CD9}" srcOrd="1" destOrd="0" parTransId="{C7FF2DC7-B2A8-4172-83B1-5189B218FBCE}" sibTransId="{D3C97383-E8C1-4B14-B1F0-A3B7E1AB7485}"/>
    <dgm:cxn modelId="{4C720579-1112-48D1-B680-7C8858438397}" type="presOf" srcId="{5FF6F348-AFC4-4AE3-B6A1-AFCE7399551C}" destId="{6A81397E-A2D6-4883-8BCE-854DCB7E828B}" srcOrd="0" destOrd="0" presId="urn:microsoft.com/office/officeart/2011/layout/InterconnectedBlockProcess"/>
    <dgm:cxn modelId="{ADDD1F06-A786-43FD-94BF-1DCA0CEE8276}" type="presOf" srcId="{34B7AD70-50F6-4537-9F22-6C939B708DC3}" destId="{75E8EDEB-94CE-4FC8-BE1B-D69F8B601552}" srcOrd="1" destOrd="0" presId="urn:microsoft.com/office/officeart/2011/layout/InterconnectedBlockProcess"/>
    <dgm:cxn modelId="{4B05D7CF-0199-4976-AB18-ABADBB505C0C}" srcId="{5FF6F348-AFC4-4AE3-B6A1-AFCE7399551C}" destId="{C7B9BE24-7BAE-49AC-8639-08344AF94455}" srcOrd="0" destOrd="0" parTransId="{6C3153D3-65C5-484A-ACAF-BFF199704758}" sibTransId="{8EB347B3-362D-4A59-AD4F-F2773B4F6E48}"/>
    <dgm:cxn modelId="{03D04372-2A21-4AC7-A62C-9CD94EDCBACB}" type="presOf" srcId="{63A32452-90C5-4EED-B2D8-77B4CCE96801}" destId="{A4B66F5F-9DCF-4435-B603-D52A68D92B30}" srcOrd="0" destOrd="0" presId="urn:microsoft.com/office/officeart/2011/layout/InterconnectedBlockProcess"/>
    <dgm:cxn modelId="{AF072C8F-6E0B-4EEE-8807-8C7545F9EAC3}" srcId="{EF406E6A-63C0-48DC-B2DC-475708C20CD9}" destId="{63A32452-90C5-4EED-B2D8-77B4CCE96801}" srcOrd="0" destOrd="0" parTransId="{A3986762-63AE-42FB-956B-B3D41CB47C15}" sibTransId="{5582D416-075C-457A-82FB-8150511A9B10}"/>
    <dgm:cxn modelId="{D2E664A6-B023-43D6-AF12-DE759E95A9FA}" type="presOf" srcId="{EF406E6A-63C0-48DC-B2DC-475708C20CD9}" destId="{22C9E3F2-001F-435A-B556-A7DA929CB89E}" srcOrd="0" destOrd="0" presId="urn:microsoft.com/office/officeart/2011/layout/InterconnectedBlockProcess"/>
    <dgm:cxn modelId="{5C149246-04A2-42E0-A5A7-8D4CB2D5F1FF}" srcId="{E966F27B-44CF-430D-B3DE-A13987F67FAD}" destId="{34B7AD70-50F6-4537-9F22-6C939B708DC3}" srcOrd="0" destOrd="0" parTransId="{7CB9F801-F5BD-4254-A4DA-FA821B870396}" sibTransId="{932B4E79-390F-457E-8EA1-A1D6EA8DECDD}"/>
    <dgm:cxn modelId="{D91A179D-11D6-4A69-ACEF-22C79B3D6E9B}" srcId="{9236D6FD-19DC-43AD-9EFE-7CA8DC3F7FDA}" destId="{5FF6F348-AFC4-4AE3-B6A1-AFCE7399551C}" srcOrd="2" destOrd="0" parTransId="{1E24E1BD-21FD-4B0C-8BBC-4686041F5384}" sibTransId="{BA7B020E-4CA9-405D-BD7C-6596E2521CBE}"/>
    <dgm:cxn modelId="{834630CC-A9E4-4D58-9256-BE31E9F3E7F6}" type="presOf" srcId="{9236D6FD-19DC-43AD-9EFE-7CA8DC3F7FDA}" destId="{3C29044A-EF2D-4C17-B475-D4217EA33A13}" srcOrd="0" destOrd="0" presId="urn:microsoft.com/office/officeart/2011/layout/InterconnectedBlockProcess"/>
    <dgm:cxn modelId="{6EEC9280-222E-4474-93AD-E39DC2FB704E}" type="presOf" srcId="{C7B9BE24-7BAE-49AC-8639-08344AF94455}" destId="{21918F06-521B-4240-9702-401AA92BE509}" srcOrd="1" destOrd="0" presId="urn:microsoft.com/office/officeart/2011/layout/InterconnectedBlockProcess"/>
    <dgm:cxn modelId="{9E3D78DC-ED16-4FFA-96B7-78B989247260}" type="presOf" srcId="{C7B9BE24-7BAE-49AC-8639-08344AF94455}" destId="{1DF1B2F1-E6D9-4AD6-9D7D-BBB8A30F6BA0}" srcOrd="0" destOrd="0" presId="urn:microsoft.com/office/officeart/2011/layout/InterconnectedBlockProcess"/>
    <dgm:cxn modelId="{8E395FE7-E558-4B47-90A9-020BB6DAA1A9}" type="presOf" srcId="{63A32452-90C5-4EED-B2D8-77B4CCE96801}" destId="{032C9C45-1DCC-4D78-94F5-EFB44D289083}" srcOrd="1" destOrd="0" presId="urn:microsoft.com/office/officeart/2011/layout/InterconnectedBlockProcess"/>
    <dgm:cxn modelId="{AC97167A-B818-41A5-9280-0F0474D4953B}" type="presOf" srcId="{E966F27B-44CF-430D-B3DE-A13987F67FAD}" destId="{69BDEB2A-624B-48C1-9E4A-145156052321}" srcOrd="0" destOrd="0" presId="urn:microsoft.com/office/officeart/2011/layout/InterconnectedBlockProcess"/>
    <dgm:cxn modelId="{7EA92B71-8670-42A6-8B7E-6F0FA6E8FE48}" srcId="{9236D6FD-19DC-43AD-9EFE-7CA8DC3F7FDA}" destId="{E966F27B-44CF-430D-B3DE-A13987F67FAD}" srcOrd="0" destOrd="0" parTransId="{8D34A72B-4581-4507-8C40-495CB3D9029F}" sibTransId="{13268B33-2EE8-4219-8E72-ABF6111A0B06}"/>
    <dgm:cxn modelId="{21628660-EE20-4898-B90B-CD1F31B573B4}" type="presOf" srcId="{34B7AD70-50F6-4537-9F22-6C939B708DC3}" destId="{50880A6E-C4FD-47A0-A155-70FDDEC91902}" srcOrd="0" destOrd="0" presId="urn:microsoft.com/office/officeart/2011/layout/InterconnectedBlockProcess"/>
    <dgm:cxn modelId="{730F8E79-C847-4733-B6F1-E03A1D449E3F}" type="presParOf" srcId="{3C29044A-EF2D-4C17-B475-D4217EA33A13}" destId="{5CBDB0DB-39C9-4441-BA59-CA8AFD57497C}" srcOrd="0" destOrd="0" presId="urn:microsoft.com/office/officeart/2011/layout/InterconnectedBlockProcess"/>
    <dgm:cxn modelId="{91BAF45B-4AE1-437D-B5CC-AE135677FDEC}" type="presParOf" srcId="{5CBDB0DB-39C9-4441-BA59-CA8AFD57497C}" destId="{1DF1B2F1-E6D9-4AD6-9D7D-BBB8A30F6BA0}" srcOrd="0" destOrd="0" presId="urn:microsoft.com/office/officeart/2011/layout/InterconnectedBlockProcess"/>
    <dgm:cxn modelId="{289761DD-A695-41E7-9D6F-0DE094A4BC0A}" type="presParOf" srcId="{3C29044A-EF2D-4C17-B475-D4217EA33A13}" destId="{21918F06-521B-4240-9702-401AA92BE509}" srcOrd="1" destOrd="0" presId="urn:microsoft.com/office/officeart/2011/layout/InterconnectedBlockProcess"/>
    <dgm:cxn modelId="{8F86D019-72F3-4930-8914-AF8B7F1092D7}" type="presParOf" srcId="{3C29044A-EF2D-4C17-B475-D4217EA33A13}" destId="{6A81397E-A2D6-4883-8BCE-854DCB7E828B}" srcOrd="2" destOrd="0" presId="urn:microsoft.com/office/officeart/2011/layout/InterconnectedBlockProcess"/>
    <dgm:cxn modelId="{9656204D-BE5F-4A7E-8E63-D320D59AD6C7}" type="presParOf" srcId="{3C29044A-EF2D-4C17-B475-D4217EA33A13}" destId="{F0491ACE-6489-4E39-B5E5-2FBFA422287C}" srcOrd="3" destOrd="0" presId="urn:microsoft.com/office/officeart/2011/layout/InterconnectedBlockProcess"/>
    <dgm:cxn modelId="{58C6B49A-85A4-49E3-B0B6-E0D6C763E95A}" type="presParOf" srcId="{F0491ACE-6489-4E39-B5E5-2FBFA422287C}" destId="{A4B66F5F-9DCF-4435-B603-D52A68D92B30}" srcOrd="0" destOrd="0" presId="urn:microsoft.com/office/officeart/2011/layout/InterconnectedBlockProcess"/>
    <dgm:cxn modelId="{1346F939-26F4-4D31-B12B-CB80D94596FD}" type="presParOf" srcId="{3C29044A-EF2D-4C17-B475-D4217EA33A13}" destId="{032C9C45-1DCC-4D78-94F5-EFB44D289083}" srcOrd="4" destOrd="0" presId="urn:microsoft.com/office/officeart/2011/layout/InterconnectedBlockProcess"/>
    <dgm:cxn modelId="{D0CECF80-3A42-4AC6-8CB9-5F4B220D2CAD}" type="presParOf" srcId="{3C29044A-EF2D-4C17-B475-D4217EA33A13}" destId="{22C9E3F2-001F-435A-B556-A7DA929CB89E}" srcOrd="5" destOrd="0" presId="urn:microsoft.com/office/officeart/2011/layout/InterconnectedBlockProcess"/>
    <dgm:cxn modelId="{30241364-7265-466F-932D-DB33E71E625A}" type="presParOf" srcId="{3C29044A-EF2D-4C17-B475-D4217EA33A13}" destId="{C4446E26-6960-44B3-B014-093E82AF18FD}" srcOrd="6" destOrd="0" presId="urn:microsoft.com/office/officeart/2011/layout/InterconnectedBlockProcess"/>
    <dgm:cxn modelId="{82424CC8-8313-4EFD-B3DE-B4A1B8F7FC75}" type="presParOf" srcId="{C4446E26-6960-44B3-B014-093E82AF18FD}" destId="{50880A6E-C4FD-47A0-A155-70FDDEC91902}" srcOrd="0" destOrd="0" presId="urn:microsoft.com/office/officeart/2011/layout/InterconnectedBlockProcess"/>
    <dgm:cxn modelId="{8E06593C-9273-4897-B3BB-76CA76E331DE}" type="presParOf" srcId="{3C29044A-EF2D-4C17-B475-D4217EA33A13}" destId="{75E8EDEB-94CE-4FC8-BE1B-D69F8B601552}" srcOrd="7" destOrd="0" presId="urn:microsoft.com/office/officeart/2011/layout/InterconnectedBlockProcess"/>
    <dgm:cxn modelId="{A2FB30E0-E2F9-4056-BFF3-1B6AB5427B7D}" type="presParOf" srcId="{3C29044A-EF2D-4C17-B475-D4217EA33A13}" destId="{69BDEB2A-624B-48C1-9E4A-145156052321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1B2F1-E6D9-4AD6-9D7D-BBB8A30F6BA0}">
      <dsp:nvSpPr>
        <dsp:cNvPr id="0" name=""/>
        <dsp:cNvSpPr/>
      </dsp:nvSpPr>
      <dsp:spPr>
        <a:xfrm>
          <a:off x="4229666" y="781962"/>
          <a:ext cx="1650842" cy="3668593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4439179" y="781962"/>
        <a:ext cx="1441329" cy="3668593"/>
      </dsp:txXfrm>
    </dsp:sp>
    <dsp:sp modelId="{6A81397E-A2D6-4883-8BCE-854DCB7E828B}">
      <dsp:nvSpPr>
        <dsp:cNvPr id="0" name=""/>
        <dsp:cNvSpPr/>
      </dsp:nvSpPr>
      <dsp:spPr>
        <a:xfrm>
          <a:off x="4229666" y="0"/>
          <a:ext cx="1650842" cy="78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Formal Communication</a:t>
          </a:r>
          <a:endParaRPr lang="en-US" sz="1500" kern="1200" dirty="0"/>
        </a:p>
      </dsp:txBody>
      <dsp:txXfrm>
        <a:off x="4229666" y="0"/>
        <a:ext cx="1650842" cy="783297"/>
      </dsp:txXfrm>
    </dsp:sp>
    <dsp:sp modelId="{A4B66F5F-9DCF-4435-B603-D52A68D92B30}">
      <dsp:nvSpPr>
        <dsp:cNvPr id="0" name=""/>
        <dsp:cNvSpPr/>
      </dsp:nvSpPr>
      <dsp:spPr>
        <a:xfrm>
          <a:off x="2578328" y="781962"/>
          <a:ext cx="1650842" cy="340690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2787841" y="781962"/>
        <a:ext cx="1441329" cy="3406900"/>
      </dsp:txXfrm>
    </dsp:sp>
    <dsp:sp modelId="{22C9E3F2-001F-435A-B556-A7DA929CB89E}">
      <dsp:nvSpPr>
        <dsp:cNvPr id="0" name=""/>
        <dsp:cNvSpPr/>
      </dsp:nvSpPr>
      <dsp:spPr>
        <a:xfrm>
          <a:off x="2578328" y="126840"/>
          <a:ext cx="1650842" cy="655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Informal Communication</a:t>
          </a:r>
          <a:endParaRPr lang="en-US" sz="1500" kern="1200" dirty="0"/>
        </a:p>
      </dsp:txBody>
      <dsp:txXfrm>
        <a:off x="2578328" y="126840"/>
        <a:ext cx="1650842" cy="655121"/>
      </dsp:txXfrm>
    </dsp:sp>
    <dsp:sp modelId="{50880A6E-C4FD-47A0-A155-70FDDEC91902}">
      <dsp:nvSpPr>
        <dsp:cNvPr id="0" name=""/>
        <dsp:cNvSpPr/>
      </dsp:nvSpPr>
      <dsp:spPr>
        <a:xfrm>
          <a:off x="927485" y="781962"/>
          <a:ext cx="1650842" cy="3144762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1136998" y="781962"/>
        <a:ext cx="1441329" cy="3144762"/>
      </dsp:txXfrm>
    </dsp:sp>
    <dsp:sp modelId="{69BDEB2A-624B-48C1-9E4A-145156052321}">
      <dsp:nvSpPr>
        <dsp:cNvPr id="0" name=""/>
        <dsp:cNvSpPr/>
      </dsp:nvSpPr>
      <dsp:spPr>
        <a:xfrm>
          <a:off x="927485" y="257687"/>
          <a:ext cx="1650842" cy="5242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Pre-Communication		</a:t>
          </a:r>
          <a:endParaRPr lang="en-US" sz="1500" kern="1200" dirty="0"/>
        </a:p>
      </dsp:txBody>
      <dsp:txXfrm>
        <a:off x="927485" y="257687"/>
        <a:ext cx="1650842" cy="524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A7815-72F6-4533-99B5-9CF311A0423D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C7823-FA6C-4AFE-A962-F04849768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8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B70C8-0623-4C1A-BB9B-ADBCDA9FCC7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296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26" y="4685632"/>
            <a:ext cx="4244474" cy="1247274"/>
          </a:xfrm>
        </p:spPr>
        <p:txBody>
          <a:bodyPr/>
          <a:lstStyle>
            <a:lvl1pPr marL="0" indent="0" algn="l">
              <a:buNone/>
              <a:defRPr>
                <a:solidFill>
                  <a:srgbClr val="206EB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526" y="2710281"/>
            <a:ext cx="4244474" cy="1888456"/>
          </a:xfrm>
        </p:spPr>
        <p:txBody>
          <a:bodyPr anchor="b" anchorCtr="0"/>
          <a:lstStyle>
            <a:lvl1pPr algn="l">
              <a:defRPr b="1">
                <a:solidFill>
                  <a:srgbClr val="C330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53" y="148849"/>
            <a:ext cx="2353093" cy="235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11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13644" cy="1300163"/>
          </a:xfrm>
          <a:prstGeom prst="rect">
            <a:avLst/>
          </a:prstGeom>
          <a:solidFill>
            <a:srgbClr val="206EB5"/>
          </a:solidFill>
          <a:ln>
            <a:solidFill>
              <a:srgbClr val="206E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4579"/>
            <a:ext cx="8171744" cy="528638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3580"/>
            <a:ext cx="8229600" cy="4465052"/>
          </a:xfrm>
        </p:spPr>
        <p:txBody>
          <a:bodyPr/>
          <a:lstStyle>
            <a:lvl1pPr>
              <a:buClr>
                <a:srgbClr val="C33026"/>
              </a:buClr>
              <a:defRPr b="1"/>
            </a:lvl1pPr>
            <a:lvl3pPr>
              <a:buClr>
                <a:srgbClr val="004987"/>
              </a:buClr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686799" y="109454"/>
            <a:ext cx="3739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628A73F-2ECA-7A4F-8566-D24DF8A24736}" type="slidenum">
              <a:rPr lang="en-US" sz="1400" b="1" smtClean="0"/>
              <a:pPr algn="r"/>
              <a:t>‹#›</a:t>
            </a:fld>
            <a:endParaRPr lang="en-US" sz="1400" b="1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46" y="5828632"/>
            <a:ext cx="969398" cy="96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83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8799" cy="86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147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2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C33026"/>
        </a:buClr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9DDC"/>
        </a:buClr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4987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yKhzuI8q3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yKhzuI8q3E" TargetMode="Externa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b5DtDo-VAQ" TargetMode="External"/><Relationship Id="rId4" Type="http://schemas.openxmlformats.org/officeDocument/2006/relationships/hyperlink" Target="https://youtu.be/Jb5DtDo-VAQ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saiccommunication.com.au/pvcs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HZBpvBTb10" TargetMode="External"/><Relationship Id="rId4" Type="http://schemas.openxmlformats.org/officeDocument/2006/relationships/hyperlink" Target="https://youtu.be/lHZBpvBTb1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mrgkfqhWDc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mrgkfqhWDc" TargetMode="Externa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shington.edu/news/2013/01/02/while-in-womb-babies-begin-learning-language-from-their-mother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elkdahgyW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elkdahgyWE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osaiccommunication.com.au/pvcs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training.globalsymbols.com/course/view.php?id=56#section-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0820" y="4516507"/>
            <a:ext cx="2672849" cy="1247274"/>
          </a:xfrm>
        </p:spPr>
        <p:txBody>
          <a:bodyPr>
            <a:normAutofit/>
          </a:bodyPr>
          <a:lstStyle/>
          <a:p>
            <a:r>
              <a:rPr lang="en-US" dirty="0" smtClean="0"/>
              <a:t>E.A</a:t>
            </a:r>
            <a:r>
              <a:rPr lang="en-US" dirty="0"/>
              <a:t>. Draffan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20820" y="2090855"/>
            <a:ext cx="3701549" cy="188845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Pre-Communication Skills </a:t>
            </a:r>
            <a:endParaRPr lang="en-US" dirty="0"/>
          </a:p>
        </p:txBody>
      </p:sp>
      <p:pic>
        <p:nvPicPr>
          <p:cNvPr id="4" name="Picture 3" descr="bab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275" y="2033587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4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Intentionality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1512" y="5779293"/>
            <a:ext cx="8229600" cy="649413"/>
          </a:xfrm>
        </p:spPr>
        <p:txBody>
          <a:bodyPr/>
          <a:lstStyle/>
          <a:p>
            <a:r>
              <a:rPr lang="en-GB" b="0" dirty="0">
                <a:hlinkClick r:id="rId3"/>
              </a:rPr>
              <a:t>https://</a:t>
            </a:r>
            <a:r>
              <a:rPr lang="en-GB" b="0" dirty="0" smtClean="0">
                <a:hlinkClick r:id="rId3"/>
              </a:rPr>
              <a:t>youtu.be/eyKhzuI8q3E</a:t>
            </a:r>
            <a:r>
              <a:rPr lang="en-GB" b="0" dirty="0" smtClean="0"/>
              <a:t> </a:t>
            </a:r>
            <a:endParaRPr lang="en-GB" b="0" dirty="0"/>
          </a:p>
        </p:txBody>
      </p:sp>
      <p:pic>
        <p:nvPicPr>
          <p:cNvPr id="7" name="eyKhzuI8q3E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181100" y="1521619"/>
            <a:ext cx="6755606" cy="380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From Pre-linguistic to </a:t>
            </a:r>
            <a:r>
              <a:rPr lang="en-GB" dirty="0"/>
              <a:t>I</a:t>
            </a:r>
            <a:r>
              <a:rPr lang="en-GB" dirty="0" smtClean="0"/>
              <a:t>ntentional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6" y="1363579"/>
            <a:ext cx="8229600" cy="5494421"/>
          </a:xfrm>
        </p:spPr>
        <p:txBody>
          <a:bodyPr>
            <a:normAutofit fontScale="92500"/>
          </a:bodyPr>
          <a:lstStyle/>
          <a:p>
            <a:r>
              <a:rPr lang="en-GB" b="0" dirty="0" smtClean="0"/>
              <a:t>Use </a:t>
            </a:r>
            <a:r>
              <a:rPr lang="en-GB" b="0" dirty="0"/>
              <a:t>cause-and-effect activities with actions/objects to bridge the development of intentional communication </a:t>
            </a:r>
            <a:endParaRPr lang="en-GB" b="0" dirty="0" smtClean="0"/>
          </a:p>
          <a:p>
            <a:r>
              <a:rPr lang="en-GB" b="0" dirty="0" smtClean="0"/>
              <a:t>Treat </a:t>
            </a:r>
            <a:r>
              <a:rPr lang="en-GB" b="0" dirty="0"/>
              <a:t>what the child does as a message rather than a behaviour (e.g., if child pushes a toy away, label for him “all done”) </a:t>
            </a:r>
            <a:endParaRPr lang="en-GB" b="0" dirty="0" smtClean="0"/>
          </a:p>
          <a:p>
            <a:r>
              <a:rPr lang="en-GB" b="0" dirty="0" smtClean="0"/>
              <a:t>Set </a:t>
            </a:r>
            <a:r>
              <a:rPr lang="en-GB" b="0" dirty="0"/>
              <a:t>up opportunities/reasons for the child to communicate (i.e</a:t>
            </a:r>
            <a:r>
              <a:rPr lang="en-GB" b="0" dirty="0" smtClean="0"/>
              <a:t>. </a:t>
            </a:r>
            <a:r>
              <a:rPr lang="en-GB" b="0" dirty="0"/>
              <a:t>“communication temptations”) </a:t>
            </a:r>
            <a:endParaRPr lang="en-GB" b="0" dirty="0" smtClean="0"/>
          </a:p>
          <a:p>
            <a:r>
              <a:rPr lang="en-GB" b="0" dirty="0" smtClean="0">
                <a:solidFill>
                  <a:srgbClr val="C00000"/>
                </a:solidFill>
              </a:rPr>
              <a:t>Consider </a:t>
            </a:r>
            <a:r>
              <a:rPr lang="en-GB" b="0" dirty="0">
                <a:solidFill>
                  <a:srgbClr val="C00000"/>
                </a:solidFill>
              </a:rPr>
              <a:t>which of the 5 senses </a:t>
            </a:r>
            <a:r>
              <a:rPr lang="en-GB" b="0" dirty="0" smtClean="0">
                <a:solidFill>
                  <a:srgbClr val="C00000"/>
                </a:solidFill>
              </a:rPr>
              <a:t>is </a:t>
            </a:r>
            <a:r>
              <a:rPr lang="en-GB" b="0" dirty="0">
                <a:solidFill>
                  <a:srgbClr val="C00000"/>
                </a:solidFill>
              </a:rPr>
              <a:t>most motivating to the </a:t>
            </a:r>
            <a:r>
              <a:rPr lang="en-GB" b="0" dirty="0" smtClean="0">
                <a:solidFill>
                  <a:srgbClr val="C00000"/>
                </a:solidFill>
              </a:rPr>
              <a:t>next child </a:t>
            </a:r>
            <a:r>
              <a:rPr lang="en-GB" b="0" dirty="0">
                <a:solidFill>
                  <a:srgbClr val="C00000"/>
                </a:solidFill>
              </a:rPr>
              <a:t>and try to think of </a:t>
            </a:r>
            <a:r>
              <a:rPr lang="en-GB" b="0" dirty="0" smtClean="0">
                <a:solidFill>
                  <a:srgbClr val="C00000"/>
                </a:solidFill>
              </a:rPr>
              <a:t>other activities that could support communication. </a:t>
            </a:r>
            <a:endParaRPr lang="en-GB" b="0" dirty="0">
              <a:solidFill>
                <a:srgbClr val="C00000"/>
              </a:solidFill>
            </a:endParaRPr>
          </a:p>
          <a:p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29379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 smtClean="0"/>
              <a:t>Motivation through intentional movement</a:t>
            </a:r>
            <a:endParaRPr lang="en-GB" dirty="0"/>
          </a:p>
        </p:txBody>
      </p:sp>
      <p:pic>
        <p:nvPicPr>
          <p:cNvPr id="6" name="Jb5DtDo-VAQ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2734" y="1414462"/>
            <a:ext cx="6958278" cy="3914031"/>
          </a:xfrm>
          <a:prstGeom prst="rect">
            <a:avLst/>
          </a:prstGeom>
        </p:spPr>
      </p:pic>
      <p:sp>
        <p:nvSpPr>
          <p:cNvPr id="7" name="Content Placeholder 3"/>
          <p:cNvSpPr txBox="1">
            <a:spLocks/>
          </p:cNvSpPr>
          <p:nvPr/>
        </p:nvSpPr>
        <p:spPr>
          <a:xfrm>
            <a:off x="671512" y="5779293"/>
            <a:ext cx="8229600" cy="649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33026"/>
              </a:buClr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9DDC"/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4987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0" dirty="0">
                <a:hlinkClick r:id="rId4"/>
              </a:rPr>
              <a:t>https://</a:t>
            </a:r>
            <a:r>
              <a:rPr lang="en-GB" b="0" dirty="0" smtClean="0">
                <a:hlinkClick r:id="rId4"/>
              </a:rPr>
              <a:t>youtu.be/Jb5DtDo-VAQ</a:t>
            </a:r>
            <a:r>
              <a:rPr lang="en-GB" b="0" dirty="0" smtClean="0"/>
              <a:t> 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75629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Formal Communication Skills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/>
              <a:t>Understanding of non-vocal </a:t>
            </a:r>
            <a:r>
              <a:rPr lang="en-GB" b="0" dirty="0" smtClean="0"/>
              <a:t>communication</a:t>
            </a:r>
          </a:p>
          <a:p>
            <a:r>
              <a:rPr lang="en-GB" b="0" dirty="0"/>
              <a:t>Understanding of vocalisation and </a:t>
            </a:r>
            <a:r>
              <a:rPr lang="en-GB" b="0" dirty="0" smtClean="0"/>
              <a:t>speech</a:t>
            </a:r>
          </a:p>
          <a:p>
            <a:r>
              <a:rPr lang="en-GB" b="0" dirty="0"/>
              <a:t>Use of symbols, signs or speech</a:t>
            </a:r>
          </a:p>
        </p:txBody>
      </p:sp>
    </p:spTree>
    <p:extLst>
      <p:ext uri="{BB962C8B-B14F-4D97-AF65-F5344CB8AC3E}">
        <p14:creationId xmlns:p14="http://schemas.microsoft.com/office/powerpoint/2010/main" val="70743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Using a score sheet evaluate skills and plan for progression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 smtClean="0"/>
              <a:t>The columns are for checks over time</a:t>
            </a:r>
          </a:p>
          <a:p>
            <a:r>
              <a:rPr lang="en-GB" b="0" dirty="0" smtClean="0"/>
              <a:t>Simple scoring</a:t>
            </a:r>
            <a:r>
              <a:rPr lang="en-GB" b="0" dirty="0" smtClean="0"/>
              <a:t>: </a:t>
            </a:r>
            <a:r>
              <a:rPr lang="en-GB" b="0" dirty="0"/>
              <a:t>Red (never observed</a:t>
            </a:r>
            <a:r>
              <a:rPr lang="en-GB" b="0" dirty="0" smtClean="0"/>
              <a:t>), Yellow </a:t>
            </a:r>
            <a:r>
              <a:rPr lang="en-GB" b="0" dirty="0"/>
              <a:t>(intermittently</a:t>
            </a:r>
            <a:r>
              <a:rPr lang="en-GB" b="0" dirty="0" smtClean="0"/>
              <a:t>), Green </a:t>
            </a:r>
            <a:r>
              <a:rPr lang="en-GB" b="0" dirty="0"/>
              <a:t>(consistently</a:t>
            </a:r>
            <a:r>
              <a:rPr lang="en-GB" b="0" dirty="0" smtClean="0"/>
              <a:t>) in the first column. </a:t>
            </a:r>
          </a:p>
          <a:p>
            <a:r>
              <a:rPr lang="en-GB" b="0" dirty="0" smtClean="0"/>
              <a:t>Comments </a:t>
            </a:r>
            <a:r>
              <a:rPr lang="en-GB" b="0" dirty="0"/>
              <a:t>in the observation box </a:t>
            </a:r>
            <a:endParaRPr lang="en-GB" b="0" dirty="0" smtClean="0"/>
          </a:p>
          <a:p>
            <a:r>
              <a:rPr lang="en-GB" b="0" dirty="0" smtClean="0"/>
              <a:t>For this activity we return to the case study we watched last time we were together. </a:t>
            </a:r>
          </a:p>
          <a:p>
            <a:pPr marL="0" indent="0">
              <a:buNone/>
            </a:pPr>
            <a:endParaRPr lang="en-GB" b="0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5363" t="31491" r="12401" b="9035"/>
          <a:stretch/>
        </p:blipFill>
        <p:spPr>
          <a:xfrm>
            <a:off x="2278856" y="5105638"/>
            <a:ext cx="4954379" cy="22944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0044" y="5929313"/>
            <a:ext cx="201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hlinkClick r:id="rId3"/>
              </a:rPr>
              <a:t>Adapted from PVCS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25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 smtClean="0"/>
              <a:t>Rebekah age 4 years</a:t>
            </a:r>
            <a:endParaRPr lang="en-GB" dirty="0"/>
          </a:p>
        </p:txBody>
      </p:sp>
      <p:pic>
        <p:nvPicPr>
          <p:cNvPr id="6" name="lHZBpvBTb1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80786" y="1457325"/>
            <a:ext cx="6756400" cy="3800475"/>
          </a:xfrm>
          <a:prstGeom prst="rect">
            <a:avLst/>
          </a:prstGeom>
        </p:spPr>
      </p:pic>
      <p:sp>
        <p:nvSpPr>
          <p:cNvPr id="7" name="Content Placeholder 3"/>
          <p:cNvSpPr txBox="1">
            <a:spLocks/>
          </p:cNvSpPr>
          <p:nvPr/>
        </p:nvSpPr>
        <p:spPr>
          <a:xfrm>
            <a:off x="671512" y="5779293"/>
            <a:ext cx="8229600" cy="649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33026"/>
              </a:buClr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9DDC"/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4987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0" dirty="0" smtClean="0">
                <a:hlinkClick r:id="rId4"/>
              </a:rPr>
              <a:t>https</a:t>
            </a:r>
            <a:r>
              <a:rPr lang="en-GB" b="0" dirty="0">
                <a:hlinkClick r:id="rId4"/>
              </a:rPr>
              <a:t>://</a:t>
            </a:r>
            <a:r>
              <a:rPr lang="en-GB" b="0" dirty="0" smtClean="0">
                <a:hlinkClick r:id="rId4"/>
              </a:rPr>
              <a:t>youtu.be/lHZBpvBTb10</a:t>
            </a:r>
            <a:r>
              <a:rPr lang="en-GB" b="0" dirty="0" smtClean="0"/>
              <a:t> 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7992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First Words on the Communication Journey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5872162"/>
            <a:ext cx="8229600" cy="706563"/>
          </a:xfrm>
        </p:spPr>
        <p:txBody>
          <a:bodyPr/>
          <a:lstStyle/>
          <a:p>
            <a:r>
              <a:rPr lang="en-GB" b="0" dirty="0">
                <a:hlinkClick r:id="rId3"/>
              </a:rPr>
              <a:t>https://</a:t>
            </a:r>
            <a:r>
              <a:rPr lang="en-GB" b="0" dirty="0" smtClean="0">
                <a:hlinkClick r:id="rId3"/>
              </a:rPr>
              <a:t>youtu.be/KmrgkfqhWDc</a:t>
            </a:r>
            <a:r>
              <a:rPr lang="en-GB" b="0" dirty="0" smtClean="0"/>
              <a:t> </a:t>
            </a:r>
            <a:endParaRPr lang="en-GB" b="0" dirty="0"/>
          </a:p>
        </p:txBody>
      </p:sp>
      <p:pic>
        <p:nvPicPr>
          <p:cNvPr id="4" name="KmrgkfqhWDc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155699" y="1507331"/>
            <a:ext cx="7023100" cy="395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50" y="28039"/>
            <a:ext cx="8229600" cy="1143000"/>
          </a:xfrm>
        </p:spPr>
        <p:txBody>
          <a:bodyPr/>
          <a:lstStyle/>
          <a:p>
            <a:r>
              <a:rPr lang="en-GB" dirty="0" smtClean="0"/>
              <a:t>Pre-linguistic </a:t>
            </a:r>
            <a:r>
              <a:rPr lang="en-GB" dirty="0"/>
              <a:t>Communication</a:t>
            </a:r>
            <a:endParaRPr lang="en-AU" sz="4000" b="1" dirty="0"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93144" y="1585035"/>
            <a:ext cx="6493668" cy="5201527"/>
          </a:xfrm>
        </p:spPr>
        <p:txBody>
          <a:bodyPr/>
          <a:lstStyle/>
          <a:p>
            <a:r>
              <a:rPr lang="en-GB" b="0" dirty="0" smtClean="0"/>
              <a:t>Pre-linguistic stage approx. 0 &gt; 6 months - </a:t>
            </a:r>
            <a:r>
              <a:rPr lang="en-GB" b="0" dirty="0"/>
              <a:t>crying, whimpering, </a:t>
            </a:r>
            <a:r>
              <a:rPr lang="en-GB" b="0" dirty="0" smtClean="0"/>
              <a:t>cooing - </a:t>
            </a:r>
            <a:r>
              <a:rPr lang="en-GB" b="0" dirty="0"/>
              <a:t>involuntary responses to stimuli</a:t>
            </a:r>
            <a:r>
              <a:rPr lang="en-GB" b="0" dirty="0" smtClean="0"/>
              <a:t>. </a:t>
            </a:r>
          </a:p>
          <a:p>
            <a:r>
              <a:rPr lang="en-GB" b="0" dirty="0" smtClean="0"/>
              <a:t>But … first </a:t>
            </a:r>
            <a:r>
              <a:rPr lang="en-GB" b="0" dirty="0"/>
              <a:t>language acquisition begins at or before </a:t>
            </a:r>
            <a:r>
              <a:rPr lang="en-GB" b="0" dirty="0" smtClean="0"/>
              <a:t>birth, </a:t>
            </a:r>
          </a:p>
          <a:p>
            <a:r>
              <a:rPr lang="en-GB" b="0" dirty="0" smtClean="0"/>
              <a:t>However…linguists </a:t>
            </a:r>
            <a:r>
              <a:rPr lang="en-GB" b="0" dirty="0"/>
              <a:t>consider human language </a:t>
            </a:r>
            <a:r>
              <a:rPr lang="en-GB" b="0" dirty="0" smtClean="0"/>
              <a:t>to be creative  i.e. free </a:t>
            </a:r>
            <a:r>
              <a:rPr lang="en-GB" b="0" dirty="0"/>
              <a:t>from internal or external stimuli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1" y="4471988"/>
            <a:ext cx="2386012" cy="23860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035"/>
            <a:ext cx="2293144" cy="229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81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the </a:t>
            </a:r>
            <a:r>
              <a:rPr lang="en-GB" dirty="0"/>
              <a:t>S</a:t>
            </a:r>
            <a:r>
              <a:rPr lang="en-GB" dirty="0" smtClean="0"/>
              <a:t>ounds of a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3580"/>
            <a:ext cx="8229600" cy="5337258"/>
          </a:xfrm>
        </p:spPr>
        <p:txBody>
          <a:bodyPr>
            <a:normAutofit lnSpcReduction="10000"/>
          </a:bodyPr>
          <a:lstStyle/>
          <a:p>
            <a:r>
              <a:rPr lang="en-GB" b="0" dirty="0" smtClean="0"/>
              <a:t>“Sensory </a:t>
            </a:r>
            <a:r>
              <a:rPr lang="en-GB" b="0" dirty="0"/>
              <a:t>and brain mechanisms for hearing are developed at 30 weeks of gestational </a:t>
            </a:r>
            <a:r>
              <a:rPr lang="en-GB" b="0" dirty="0" smtClean="0"/>
              <a:t>age.”</a:t>
            </a:r>
          </a:p>
          <a:p>
            <a:r>
              <a:rPr lang="en-GB" b="0" dirty="0" smtClean="0"/>
              <a:t> A 2013 study “shows </a:t>
            </a:r>
            <a:r>
              <a:rPr lang="en-GB" b="0" dirty="0"/>
              <a:t>that unborn babies are listening to their mothers talk during the last 10 weeks of pregnancy and at birth can demonstrate what they’ve heard</a:t>
            </a:r>
            <a:r>
              <a:rPr lang="en-GB" b="0" dirty="0" smtClean="0"/>
              <a:t>.”</a:t>
            </a:r>
          </a:p>
          <a:p>
            <a:r>
              <a:rPr lang="en-GB" b="0" dirty="0" smtClean="0"/>
              <a:t>“</a:t>
            </a:r>
            <a:r>
              <a:rPr lang="en-GB" b="0" dirty="0"/>
              <a:t>Babies only hours old are able to differentiate between sounds from their native language and a foreign </a:t>
            </a:r>
            <a:r>
              <a:rPr lang="en-GB" b="0" dirty="0" smtClean="0"/>
              <a:t>language”</a:t>
            </a:r>
          </a:p>
          <a:p>
            <a:r>
              <a:rPr lang="en-GB" sz="2100" dirty="0">
                <a:hlinkClick r:id="rId2"/>
              </a:rPr>
              <a:t>https://www.washington.edu/news/2013/01/02/while-in-womb-babies-begin-learning-language-from-their-mothers/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49961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Sounds of Language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707856"/>
            <a:ext cx="8229600" cy="921544"/>
          </a:xfrm>
        </p:spPr>
        <p:txBody>
          <a:bodyPr/>
          <a:lstStyle/>
          <a:p>
            <a:r>
              <a:rPr lang="en-GB" b="0" dirty="0">
                <a:hlinkClick r:id="rId3"/>
              </a:rPr>
              <a:t>https://</a:t>
            </a:r>
            <a:r>
              <a:rPr lang="en-GB" b="0" dirty="0" smtClean="0">
                <a:hlinkClick r:id="rId3"/>
              </a:rPr>
              <a:t>youtu.be/NelkdahgyWE</a:t>
            </a:r>
            <a:r>
              <a:rPr lang="en-GB" b="0" dirty="0" smtClean="0"/>
              <a:t> </a:t>
            </a:r>
            <a:endParaRPr lang="en-GB" b="0" dirty="0"/>
          </a:p>
        </p:txBody>
      </p:sp>
      <p:pic>
        <p:nvPicPr>
          <p:cNvPr id="5" name="NelkdahgyWE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175985" y="1528763"/>
            <a:ext cx="7099298" cy="399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7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Pre-Communicative Behaviours to Formal Communication Skills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247182"/>
              </p:ext>
            </p:extLst>
          </p:nvPr>
        </p:nvGraphicFramePr>
        <p:xfrm>
          <a:off x="3071812" y="1393031"/>
          <a:ext cx="6807995" cy="4450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7" y="4471988"/>
            <a:ext cx="2386012" cy="23860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1393031"/>
            <a:ext cx="343614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Take the cards and place in order of communication development on the progression chart</a:t>
            </a:r>
          </a:p>
          <a:p>
            <a:r>
              <a:rPr lang="en-GB" sz="3200" dirty="0" smtClean="0"/>
              <a:t> </a:t>
            </a:r>
          </a:p>
          <a:p>
            <a:r>
              <a:rPr lang="en-GB" sz="3200" dirty="0" smtClean="0"/>
              <a:t>Some may </a:t>
            </a:r>
            <a:r>
              <a:rPr lang="en-GB" sz="3200" dirty="0" smtClean="0"/>
              <a:t>overlap</a:t>
            </a:r>
          </a:p>
          <a:p>
            <a:endParaRPr lang="en-GB" sz="3200" dirty="0"/>
          </a:p>
          <a:p>
            <a:r>
              <a:rPr lang="en-GB" sz="3200" dirty="0" smtClean="0">
                <a:hlinkClick r:id="rId8"/>
              </a:rPr>
              <a:t>Adapted from PVCS</a:t>
            </a:r>
            <a:endParaRPr lang="en-GB" sz="3200" dirty="0" smtClean="0"/>
          </a:p>
          <a:p>
            <a:pPr algn="r"/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345781" y="2291715"/>
            <a:ext cx="99298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Use of visual cues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5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Consider Fiona’s communication behaviour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474" y="1363579"/>
            <a:ext cx="7172325" cy="5358689"/>
          </a:xfrm>
        </p:spPr>
        <p:txBody>
          <a:bodyPr>
            <a:normAutofit/>
          </a:bodyPr>
          <a:lstStyle/>
          <a:p>
            <a:r>
              <a:rPr lang="en-GB" dirty="0" smtClean="0"/>
              <a:t>Fiona Age 2 </a:t>
            </a:r>
            <a:r>
              <a:rPr lang="en-GB" sz="2000" b="0" dirty="0">
                <a:hlinkClick r:id="rId2"/>
              </a:rPr>
              <a:t>https://training.globalsymbols.com/course/view.php?id=56#section-4</a:t>
            </a:r>
            <a:endParaRPr lang="en-GB" sz="2000" b="0" dirty="0" smtClean="0"/>
          </a:p>
          <a:p>
            <a:pPr lvl="1"/>
            <a:r>
              <a:rPr lang="en-GB" dirty="0" smtClean="0"/>
              <a:t>Pre- communication</a:t>
            </a:r>
          </a:p>
          <a:p>
            <a:pPr lvl="1"/>
            <a:r>
              <a:rPr lang="en-GB" dirty="0" smtClean="0"/>
              <a:t>Possible informal communication</a:t>
            </a:r>
          </a:p>
          <a:p>
            <a:pPr lvl="1"/>
            <a:r>
              <a:rPr lang="en-GB" dirty="0" smtClean="0"/>
              <a:t>Next stage to formal communication</a:t>
            </a:r>
          </a:p>
          <a:p>
            <a:pPr lvl="2"/>
            <a:r>
              <a:rPr lang="en-GB" dirty="0"/>
              <a:t>Record any strengths you notice from the profile</a:t>
            </a:r>
          </a:p>
          <a:p>
            <a:pPr lvl="2"/>
            <a:r>
              <a:rPr lang="en-GB" dirty="0"/>
              <a:t>Highlight the child’s speech, language and communication needs</a:t>
            </a:r>
          </a:p>
          <a:p>
            <a:pPr lvl="2"/>
            <a:r>
              <a:rPr lang="en-GB" dirty="0"/>
              <a:t>Describe how these needs may affect the child’s development now and in the future</a:t>
            </a:r>
          </a:p>
          <a:p>
            <a:pPr lvl="2"/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3" y="4407694"/>
            <a:ext cx="2386012" cy="238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7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Pre-Communication - Behaviours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7" y="1399299"/>
            <a:ext cx="8229600" cy="4465052"/>
          </a:xfrm>
        </p:spPr>
        <p:txBody>
          <a:bodyPr>
            <a:normAutofit lnSpcReduction="10000"/>
          </a:bodyPr>
          <a:lstStyle/>
          <a:p>
            <a:r>
              <a:rPr lang="en-GB" b="0" dirty="0" smtClean="0"/>
              <a:t>Use </a:t>
            </a:r>
            <a:r>
              <a:rPr lang="en-GB" b="0" dirty="0"/>
              <a:t>of visual </a:t>
            </a:r>
            <a:r>
              <a:rPr lang="en-GB" b="0" dirty="0" smtClean="0"/>
              <a:t>cues</a:t>
            </a:r>
          </a:p>
          <a:p>
            <a:r>
              <a:rPr lang="en-GB" b="0" dirty="0"/>
              <a:t>Hearing and l</a:t>
            </a:r>
            <a:r>
              <a:rPr lang="en-GB" b="0" dirty="0" smtClean="0"/>
              <a:t>istening</a:t>
            </a:r>
          </a:p>
          <a:p>
            <a:r>
              <a:rPr lang="en-GB" b="0" dirty="0" smtClean="0"/>
              <a:t>Development </a:t>
            </a:r>
            <a:r>
              <a:rPr lang="en-GB" b="0" dirty="0"/>
              <a:t>of </a:t>
            </a:r>
            <a:r>
              <a:rPr lang="en-GB" b="0" dirty="0" smtClean="0"/>
              <a:t>vocalisations</a:t>
            </a:r>
          </a:p>
          <a:p>
            <a:r>
              <a:rPr lang="en-GB" b="0" dirty="0"/>
              <a:t>Control of speech </a:t>
            </a:r>
            <a:r>
              <a:rPr lang="en-GB" b="0" dirty="0" smtClean="0"/>
              <a:t>musculature</a:t>
            </a:r>
          </a:p>
          <a:p>
            <a:r>
              <a:rPr lang="en-GB" b="0" dirty="0"/>
              <a:t>Consistent use of </a:t>
            </a:r>
            <a:r>
              <a:rPr lang="en-GB" b="0" dirty="0" smtClean="0"/>
              <a:t>noises</a:t>
            </a:r>
          </a:p>
          <a:p>
            <a:r>
              <a:rPr lang="en-GB" b="0" dirty="0" smtClean="0"/>
              <a:t>Towards informal communication</a:t>
            </a:r>
          </a:p>
          <a:p>
            <a:pPr lvl="1"/>
            <a:r>
              <a:rPr lang="en-GB" b="0" dirty="0"/>
              <a:t>Motor </a:t>
            </a:r>
            <a:r>
              <a:rPr lang="en-GB" b="0" dirty="0" smtClean="0"/>
              <a:t>imitation (Overlap)</a:t>
            </a:r>
          </a:p>
          <a:p>
            <a:pPr lvl="1"/>
            <a:r>
              <a:rPr lang="en-GB" b="0" dirty="0"/>
              <a:t>Vocal </a:t>
            </a:r>
            <a:r>
              <a:rPr lang="en-GB" b="0" dirty="0" smtClean="0"/>
              <a:t>imitation (Overlap)</a:t>
            </a:r>
          </a:p>
          <a:p>
            <a:endParaRPr lang="en-GB" b="0" dirty="0"/>
          </a:p>
        </p:txBody>
      </p:sp>
      <p:sp>
        <p:nvSpPr>
          <p:cNvPr id="4" name="Right Arrow 3"/>
          <p:cNvSpPr/>
          <p:nvPr/>
        </p:nvSpPr>
        <p:spPr>
          <a:xfrm>
            <a:off x="792956" y="4700588"/>
            <a:ext cx="507207" cy="3071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>
            <a:off x="792956" y="5128878"/>
            <a:ext cx="507207" cy="3071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53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Ideas to gain attention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3580"/>
            <a:ext cx="8579644" cy="533725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Goal </a:t>
            </a:r>
            <a:r>
              <a:rPr lang="en-GB" dirty="0" smtClean="0"/>
              <a:t>is to engage the child with </a:t>
            </a:r>
            <a:r>
              <a:rPr lang="en-GB" dirty="0"/>
              <a:t>his/her world </a:t>
            </a:r>
            <a:endParaRPr lang="en-GB" dirty="0" smtClean="0"/>
          </a:p>
          <a:p>
            <a:r>
              <a:rPr lang="en-GB" b="0" dirty="0" smtClean="0"/>
              <a:t>Use familiar </a:t>
            </a:r>
            <a:r>
              <a:rPr lang="en-GB" b="0" dirty="0"/>
              <a:t>routines, </a:t>
            </a:r>
            <a:r>
              <a:rPr lang="en-GB" b="0" dirty="0" smtClean="0"/>
              <a:t>find child’s </a:t>
            </a:r>
            <a:r>
              <a:rPr lang="en-GB" b="0" dirty="0"/>
              <a:t>interests and follow the child’s lead </a:t>
            </a:r>
            <a:endParaRPr lang="en-GB" b="0" dirty="0" smtClean="0"/>
          </a:p>
          <a:p>
            <a:r>
              <a:rPr lang="en-GB" b="0" dirty="0" smtClean="0"/>
              <a:t>Try </a:t>
            </a:r>
            <a:r>
              <a:rPr lang="en-GB" b="0" dirty="0"/>
              <a:t>objects with interesting sounds, lights, or textures to grab and hold the child’s attention </a:t>
            </a:r>
            <a:endParaRPr lang="en-GB" b="0" dirty="0" smtClean="0"/>
          </a:p>
          <a:p>
            <a:r>
              <a:rPr lang="en-GB" b="0" dirty="0" smtClean="0"/>
              <a:t>Model </a:t>
            </a:r>
            <a:r>
              <a:rPr lang="en-GB" b="0" dirty="0"/>
              <a:t>the purpose of the item/toy, as the child may not know how to interact with it (may have to be hand over hand initially) </a:t>
            </a:r>
            <a:endParaRPr lang="en-GB" b="0" dirty="0" smtClean="0"/>
          </a:p>
          <a:p>
            <a:r>
              <a:rPr lang="en-GB" b="0" dirty="0" smtClean="0"/>
              <a:t>Be </a:t>
            </a:r>
            <a:r>
              <a:rPr lang="en-GB" b="0" dirty="0"/>
              <a:t>face to face, use physical proximity, exaggerated gestures/tone of voice/exclamations/facial expression, use touch, physically get into child’s line of </a:t>
            </a:r>
            <a:r>
              <a:rPr lang="en-GB" b="0" dirty="0" smtClean="0"/>
              <a:t>vision</a:t>
            </a:r>
          </a:p>
          <a:p>
            <a:r>
              <a:rPr lang="en-GB" b="0" dirty="0" smtClean="0"/>
              <a:t>Progress to sharing </a:t>
            </a:r>
            <a:r>
              <a:rPr lang="en-GB" b="0" dirty="0"/>
              <a:t>a common focus by shifting their attention between each other and an object/activity </a:t>
            </a:r>
            <a:r>
              <a:rPr lang="en-GB" b="0" dirty="0" smtClean="0"/>
              <a:t>Includes</a:t>
            </a:r>
            <a:r>
              <a:rPr lang="en-GB" b="0" dirty="0"/>
              <a:t>: gaining, directing, shifting, and maintaining attention </a:t>
            </a:r>
            <a:endParaRPr lang="en-GB" b="0" dirty="0" smtClean="0"/>
          </a:p>
          <a:p>
            <a:r>
              <a:rPr lang="en-GB" b="0" dirty="0" smtClean="0"/>
              <a:t>Directed </a:t>
            </a:r>
            <a:r>
              <a:rPr lang="en-GB" b="0" dirty="0"/>
              <a:t>through eye gaze or gesture (e.g., point)</a:t>
            </a:r>
          </a:p>
        </p:txBody>
      </p:sp>
    </p:spTree>
    <p:extLst>
      <p:ext uri="{BB962C8B-B14F-4D97-AF65-F5344CB8AC3E}">
        <p14:creationId xmlns:p14="http://schemas.microsoft.com/office/powerpoint/2010/main" val="238774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Informal Communicative Behaviours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 smtClean="0"/>
              <a:t>Needs Satisfaction</a:t>
            </a:r>
          </a:p>
          <a:p>
            <a:r>
              <a:rPr lang="en-GB" b="0" dirty="0"/>
              <a:t>Shared </a:t>
            </a:r>
            <a:r>
              <a:rPr lang="en-GB" b="0" dirty="0" smtClean="0"/>
              <a:t>Attention</a:t>
            </a:r>
          </a:p>
          <a:p>
            <a:r>
              <a:rPr lang="en-GB" b="0" dirty="0"/>
              <a:t>Attention </a:t>
            </a:r>
            <a:r>
              <a:rPr lang="en-GB" b="0" dirty="0" smtClean="0"/>
              <a:t>Seeking</a:t>
            </a:r>
          </a:p>
          <a:p>
            <a:r>
              <a:rPr lang="en-GB" b="0" dirty="0"/>
              <a:t>Simple Negation</a:t>
            </a:r>
          </a:p>
        </p:txBody>
      </p:sp>
    </p:spTree>
    <p:extLst>
      <p:ext uri="{BB962C8B-B14F-4D97-AF65-F5344CB8AC3E}">
        <p14:creationId xmlns:p14="http://schemas.microsoft.com/office/powerpoint/2010/main" val="99087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206EB5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AC voting system.pptx" id="{6B8D47E7-505C-44AC-83F8-A63DC99A9D5C}" vid="{9A01A986-DBEA-4EBF-AD6A-6034E1603B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Global Symbols PowerPoint template</Template>
  <TotalTime>2295</TotalTime>
  <Words>597</Words>
  <Application>Microsoft Office PowerPoint</Application>
  <PresentationFormat>On-screen Show (4:3)</PresentationFormat>
  <Paragraphs>77</Paragraphs>
  <Slides>16</Slides>
  <Notes>1</Notes>
  <HiddenSlides>0</HiddenSlides>
  <MMClips>5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1_Office Theme</vt:lpstr>
      <vt:lpstr>Pre-Communication Skills </vt:lpstr>
      <vt:lpstr>Pre-linguistic Communication</vt:lpstr>
      <vt:lpstr>Learning the Sounds of a Language</vt:lpstr>
      <vt:lpstr>Sounds of Language</vt:lpstr>
      <vt:lpstr>Pre-Communicative Behaviours to Formal Communication Skills</vt:lpstr>
      <vt:lpstr>Consider Fiona’s communication behaviour</vt:lpstr>
      <vt:lpstr>Pre-Communication - Behaviours</vt:lpstr>
      <vt:lpstr>Ideas to gain attention</vt:lpstr>
      <vt:lpstr>Informal Communicative Behaviours </vt:lpstr>
      <vt:lpstr>Intentionality</vt:lpstr>
      <vt:lpstr>From Pre-linguistic to Intentional Communication</vt:lpstr>
      <vt:lpstr>Motivation through intentional movement</vt:lpstr>
      <vt:lpstr>Formal Communication Skills </vt:lpstr>
      <vt:lpstr>Using a score sheet evaluate skills and plan for progression</vt:lpstr>
      <vt:lpstr>Rebekah age 4 years</vt:lpstr>
      <vt:lpstr>First Words on the Communication Journey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AAC Symbol Voting System </dc:title>
  <dc:creator>E.A. Draffan</dc:creator>
  <cp:lastModifiedBy>E.A. Draffan</cp:lastModifiedBy>
  <cp:revision>37</cp:revision>
  <dcterms:created xsi:type="dcterms:W3CDTF">2019-10-18T13:33:29Z</dcterms:created>
  <dcterms:modified xsi:type="dcterms:W3CDTF">2019-10-24T13:55:17Z</dcterms:modified>
</cp:coreProperties>
</file>