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70" r:id="rId4"/>
    <p:sldId id="271" r:id="rId5"/>
    <p:sldId id="272" r:id="rId6"/>
    <p:sldId id="275" r:id="rId7"/>
    <p:sldId id="273" r:id="rId8"/>
    <p:sldId id="274" r:id="rId9"/>
    <p:sldId id="276" r:id="rId10"/>
    <p:sldId id="277" r:id="rId11"/>
    <p:sldId id="278" r:id="rId12"/>
    <p:sldId id="279" r:id="rId13"/>
    <p:sldId id="280" r:id="rId14"/>
    <p:sldId id="281" r:id="rId15"/>
    <p:sldId id="282" r:id="rId16"/>
    <p:sldId id="283" r:id="rId17"/>
    <p:sldId id="284" r:id="rId18"/>
    <p:sldId id="287" r:id="rId19"/>
    <p:sldId id="285" r:id="rId20"/>
    <p:sldId id="286"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5" roundtripDataSignature="AMtx7mgii65Dtrg6FTgCZnnAJYk7g8ZCK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ie Danger" initials="CD" lastIdx="1" clrIdx="0">
    <p:extLst>
      <p:ext uri="{19B8F6BF-5375-455C-9EA6-DF929625EA0E}">
        <p15:presenceInfo xmlns:p15="http://schemas.microsoft.com/office/powerpoint/2012/main" userId="ec2a4ccc85068b6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p:cViewPr varScale="1">
        <p:scale>
          <a:sx n="77" d="100"/>
          <a:sy n="77" d="100"/>
        </p:scale>
        <p:origin x="12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0252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500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 name="Google Shape;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3778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5"/>
          <p:cNvSpPr txBox="1">
            <a:spLocks noGrp="1"/>
          </p:cNvSpPr>
          <p:nvPr>
            <p:ph type="subTitle" idx="1"/>
          </p:nvPr>
        </p:nvSpPr>
        <p:spPr>
          <a:xfrm>
            <a:off x="327526" y="4685632"/>
            <a:ext cx="4244474" cy="1247274"/>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SzPts val="3200"/>
              <a:buNone/>
              <a:defRPr>
                <a:solidFill>
                  <a:srgbClr val="206EB5"/>
                </a:solidFill>
              </a:defRPr>
            </a:lvl1pPr>
            <a:lvl2pPr lvl="1" algn="ctr">
              <a:spcBef>
                <a:spcPts val="560"/>
              </a:spcBef>
              <a:spcAft>
                <a:spcPts val="0"/>
              </a:spcAft>
              <a:buSzPts val="2800"/>
              <a:buNone/>
              <a:defRPr>
                <a:solidFill>
                  <a:srgbClr val="888888"/>
                </a:solidFill>
              </a:defRPr>
            </a:lvl2pPr>
            <a:lvl3pPr lvl="2" algn="ctr">
              <a:spcBef>
                <a:spcPts val="480"/>
              </a:spcBef>
              <a:spcAft>
                <a:spcPts val="0"/>
              </a:spcAft>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10" name="Google Shape;10;p15"/>
          <p:cNvSpPr txBox="1">
            <a:spLocks noGrp="1"/>
          </p:cNvSpPr>
          <p:nvPr>
            <p:ph type="ctrTitle"/>
          </p:nvPr>
        </p:nvSpPr>
        <p:spPr>
          <a:xfrm>
            <a:off x="327526" y="2710281"/>
            <a:ext cx="4244474" cy="188845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C33026"/>
              </a:buClr>
              <a:buSzPts val="4000"/>
              <a:buFont typeface="Calibri"/>
              <a:buNone/>
              <a:defRPr b="1">
                <a:solidFill>
                  <a:srgbClr val="C330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pic>
        <p:nvPicPr>
          <p:cNvPr id="11" name="Google Shape;11;p15"/>
          <p:cNvPicPr preferRelativeResize="0"/>
          <p:nvPr/>
        </p:nvPicPr>
        <p:blipFill rotWithShape="1">
          <a:blip r:embed="rId2">
            <a:alphaModFix/>
          </a:blip>
          <a:srcRect/>
          <a:stretch/>
        </p:blipFill>
        <p:spPr>
          <a:xfrm>
            <a:off x="1065953" y="148849"/>
            <a:ext cx="2353093" cy="235309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16"/>
          <p:cNvSpPr/>
          <p:nvPr/>
        </p:nvSpPr>
        <p:spPr>
          <a:xfrm>
            <a:off x="0" y="0"/>
            <a:ext cx="9113644" cy="1300163"/>
          </a:xfrm>
          <a:prstGeom prst="rect">
            <a:avLst/>
          </a:prstGeom>
          <a:solidFill>
            <a:srgbClr val="206EB5"/>
          </a:solidFill>
          <a:ln w="9525" cap="flat" cmpd="sng">
            <a:solidFill>
              <a:srgbClr val="206EB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16"/>
          <p:cNvSpPr txBox="1">
            <a:spLocks noGrp="1"/>
          </p:cNvSpPr>
          <p:nvPr>
            <p:ph type="title"/>
          </p:nvPr>
        </p:nvSpPr>
        <p:spPr>
          <a:xfrm>
            <a:off x="-50006" y="0"/>
            <a:ext cx="9110749" cy="130016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000"/>
              <a:buFont typeface="Calibri"/>
              <a:buNone/>
              <a:defRPr sz="4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15;p16"/>
          <p:cNvSpPr txBox="1">
            <a:spLocks noGrp="1"/>
          </p:cNvSpPr>
          <p:nvPr>
            <p:ph type="body" idx="1"/>
          </p:nvPr>
        </p:nvSpPr>
        <p:spPr>
          <a:xfrm>
            <a:off x="457200" y="1828800"/>
            <a:ext cx="8229600" cy="399983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C33026"/>
              </a:buClr>
              <a:buSzPts val="3200"/>
              <a:buChar char="•"/>
              <a:defRPr sz="2200" b="0"/>
            </a:lvl1pPr>
            <a:lvl2pPr marL="914400" lvl="1" indent="-406400" algn="l">
              <a:spcBef>
                <a:spcPts val="560"/>
              </a:spcBef>
              <a:spcAft>
                <a:spcPts val="0"/>
              </a:spcAft>
              <a:buSzPts val="2800"/>
              <a:buChar char="–"/>
              <a:defRPr b="0"/>
            </a:lvl2pPr>
            <a:lvl3pPr marL="1371600" lvl="2" indent="-381000" algn="l">
              <a:spcBef>
                <a:spcPts val="480"/>
              </a:spcBef>
              <a:spcAft>
                <a:spcPts val="0"/>
              </a:spcAft>
              <a:buClr>
                <a:srgbClr val="004987"/>
              </a:buClr>
              <a:buSzPts val="24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16" name="Google Shape;16;p16"/>
          <p:cNvSpPr txBox="1"/>
          <p:nvPr/>
        </p:nvSpPr>
        <p:spPr>
          <a:xfrm>
            <a:off x="8686799" y="109454"/>
            <a:ext cx="373945"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400" b="1" i="0" u="none" strike="noStrike" cap="none">
                <a:solidFill>
                  <a:schemeClr val="dk1"/>
                </a:solidFill>
                <a:latin typeface="Calibri"/>
                <a:ea typeface="Calibri"/>
                <a:cs typeface="Calibri"/>
                <a:sym typeface="Calibri"/>
              </a:rPr>
              <a:t>‹#›</a:t>
            </a:fld>
            <a:endParaRPr sz="1400" b="1" i="0" u="none" strike="noStrike" cap="none">
              <a:solidFill>
                <a:schemeClr val="dk1"/>
              </a:solidFill>
              <a:latin typeface="Calibri"/>
              <a:ea typeface="Calibri"/>
              <a:cs typeface="Calibri"/>
              <a:sym typeface="Calibri"/>
            </a:endParaRPr>
          </a:p>
        </p:txBody>
      </p:sp>
      <p:pic>
        <p:nvPicPr>
          <p:cNvPr id="17" name="Google Shape;17;p16"/>
          <p:cNvPicPr preferRelativeResize="0"/>
          <p:nvPr/>
        </p:nvPicPr>
        <p:blipFill rotWithShape="1">
          <a:blip r:embed="rId2">
            <a:alphaModFix/>
          </a:blip>
          <a:srcRect/>
          <a:stretch/>
        </p:blipFill>
        <p:spPr>
          <a:xfrm>
            <a:off x="8144246" y="5828632"/>
            <a:ext cx="969398" cy="96939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457200" y="274638"/>
            <a:ext cx="8178799" cy="861306"/>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FFFFF"/>
              </a:buClr>
              <a:buSzPts val="4000"/>
              <a:buFont typeface="Calibri"/>
              <a:buNone/>
              <a:defRPr sz="4000" b="1"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457200" y="1381477"/>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C33026"/>
              </a:buClr>
              <a:buSzPts val="3200"/>
              <a:buFont typeface="Arial"/>
              <a:buChar char="•"/>
              <a:defRPr sz="3200" b="1"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rgbClr val="009DDC"/>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rgbClr val="004987"/>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2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g95TO20hnmo&amp;t=42s" TargetMode="External"/><Relationship Id="rId2" Type="http://schemas.openxmlformats.org/officeDocument/2006/relationships/slideLayout" Target="../slideLayouts/slideLayout2.xml"/><Relationship Id="rId1" Type="http://schemas.openxmlformats.org/officeDocument/2006/relationships/video" Target="https://www.youtube.com/embed/g95TO20hnmo?feature=oembed" TargetMode="Externa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3" name="Google Shape;33;p1"/>
          <p:cNvSpPr txBox="1">
            <a:spLocks noGrp="1"/>
          </p:cNvSpPr>
          <p:nvPr>
            <p:ph type="ctrTitle"/>
          </p:nvPr>
        </p:nvSpPr>
        <p:spPr>
          <a:xfrm>
            <a:off x="2889801" y="3060140"/>
            <a:ext cx="4998464" cy="977043"/>
          </a:xfrm>
          <a:prstGeom prst="rect">
            <a:avLst/>
          </a:prstGeom>
          <a:noFill/>
          <a:ln>
            <a:noFill/>
          </a:ln>
        </p:spPr>
        <p:txBody>
          <a:bodyPr spcFirstLastPara="1" wrap="square" lIns="68550" tIns="34275" rIns="68550" bIns="34275" anchor="b" anchorCtr="0">
            <a:noAutofit/>
          </a:bodyPr>
          <a:lstStyle/>
          <a:p>
            <a:pPr marL="0" lvl="0" indent="0" algn="ctr" rtl="0">
              <a:spcBef>
                <a:spcPts val="0"/>
              </a:spcBef>
              <a:spcAft>
                <a:spcPts val="0"/>
              </a:spcAft>
              <a:buClr>
                <a:srgbClr val="C33026"/>
              </a:buClr>
              <a:buSzPts val="4000"/>
              <a:buFont typeface="Calibri"/>
              <a:buNone/>
            </a:pPr>
            <a:br>
              <a:rPr lang="en-GB" dirty="0"/>
            </a:br>
            <a:r>
              <a:rPr lang="en-GB" dirty="0"/>
              <a:t>Direct Access &amp; Pointer Control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C6DD-EE68-4D7C-9849-6814910CA156}"/>
              </a:ext>
            </a:extLst>
          </p:cNvPr>
          <p:cNvSpPr>
            <a:spLocks noGrp="1"/>
          </p:cNvSpPr>
          <p:nvPr>
            <p:ph type="title"/>
          </p:nvPr>
        </p:nvSpPr>
        <p:spPr/>
        <p:txBody>
          <a:bodyPr/>
          <a:lstStyle/>
          <a:p>
            <a:r>
              <a:rPr lang="en-GB" dirty="0"/>
              <a:t>Keyguards</a:t>
            </a:r>
            <a:endParaRPr lang="en-US" dirty="0"/>
          </a:p>
        </p:txBody>
      </p:sp>
      <p:sp>
        <p:nvSpPr>
          <p:cNvPr id="3" name="Text Placeholder 2">
            <a:extLst>
              <a:ext uri="{FF2B5EF4-FFF2-40B4-BE49-F238E27FC236}">
                <a16:creationId xmlns:a16="http://schemas.microsoft.com/office/drawing/2014/main" id="{F36C32CD-40CC-4E38-A4D5-FEC17E314F9A}"/>
              </a:ext>
            </a:extLst>
          </p:cNvPr>
          <p:cNvSpPr>
            <a:spLocks noGrp="1"/>
          </p:cNvSpPr>
          <p:nvPr>
            <p:ph type="body" idx="1"/>
          </p:nvPr>
        </p:nvSpPr>
        <p:spPr/>
        <p:txBody>
          <a:bodyPr>
            <a:normAutofit fontScale="92500"/>
          </a:bodyPr>
          <a:lstStyle/>
          <a:p>
            <a:r>
              <a:rPr lang="en-GB" dirty="0"/>
              <a:t>Keyguards are plastic or metal covers that fit onto the top of compatible communication aids</a:t>
            </a:r>
          </a:p>
          <a:p>
            <a:r>
              <a:rPr lang="en-GB" dirty="0"/>
              <a:t>They have a series of holes that allow access to the symbols underneath.</a:t>
            </a:r>
          </a:p>
          <a:p>
            <a:r>
              <a:rPr lang="en-GB" dirty="0"/>
              <a:t>Keyguards help individuals to steady their movements when touching symbols, making it far less likely that they will hit the wrong button</a:t>
            </a:r>
          </a:p>
          <a:p>
            <a:r>
              <a:rPr lang="en-GB" dirty="0"/>
              <a:t>Keyguards are a great alternative to large button sizes. Often children with access difficulties can access a much higher number of symbols per page with a keyguard. </a:t>
            </a:r>
          </a:p>
          <a:p>
            <a:r>
              <a:rPr lang="en-GB" dirty="0"/>
              <a:t>They do this by ‘anchoring’ their hand on the keyguard to create stability then extending a finger into the hole to select the desired symbol.</a:t>
            </a:r>
          </a:p>
          <a:p>
            <a:r>
              <a:rPr lang="en-GB" dirty="0"/>
              <a:t>You can make these yourself if you have a workshop</a:t>
            </a:r>
            <a:endParaRPr lang="en-US" dirty="0"/>
          </a:p>
        </p:txBody>
      </p:sp>
    </p:spTree>
    <p:extLst>
      <p:ext uri="{BB962C8B-B14F-4D97-AF65-F5344CB8AC3E}">
        <p14:creationId xmlns:p14="http://schemas.microsoft.com/office/powerpoint/2010/main" val="3293432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27E0-079E-4EA5-94C3-E9427D201DDC}"/>
              </a:ext>
            </a:extLst>
          </p:cNvPr>
          <p:cNvSpPr>
            <a:spLocks noGrp="1"/>
          </p:cNvSpPr>
          <p:nvPr>
            <p:ph type="title"/>
          </p:nvPr>
        </p:nvSpPr>
        <p:spPr/>
        <p:txBody>
          <a:bodyPr/>
          <a:lstStyle/>
          <a:p>
            <a:r>
              <a:rPr lang="en-GB" dirty="0"/>
              <a:t>Styluses</a:t>
            </a:r>
            <a:endParaRPr lang="en-US" dirty="0"/>
          </a:p>
        </p:txBody>
      </p:sp>
      <p:sp>
        <p:nvSpPr>
          <p:cNvPr id="3" name="Text Placeholder 2">
            <a:extLst>
              <a:ext uri="{FF2B5EF4-FFF2-40B4-BE49-F238E27FC236}">
                <a16:creationId xmlns:a16="http://schemas.microsoft.com/office/drawing/2014/main" id="{4EDA81B4-225A-4E33-BE40-79477C5CA31E}"/>
              </a:ext>
            </a:extLst>
          </p:cNvPr>
          <p:cNvSpPr>
            <a:spLocks noGrp="1"/>
          </p:cNvSpPr>
          <p:nvPr>
            <p:ph type="body" idx="1"/>
          </p:nvPr>
        </p:nvSpPr>
        <p:spPr>
          <a:xfrm>
            <a:off x="457200" y="1828801"/>
            <a:ext cx="6115610" cy="4530054"/>
          </a:xfrm>
        </p:spPr>
        <p:txBody>
          <a:bodyPr>
            <a:noAutofit/>
          </a:bodyPr>
          <a:lstStyle/>
          <a:p>
            <a:r>
              <a:rPr lang="en-GB" dirty="0"/>
              <a:t>Many people use Apple Pencils or S-Pens on our tablet devices. </a:t>
            </a:r>
          </a:p>
          <a:p>
            <a:r>
              <a:rPr lang="en-GB" dirty="0"/>
              <a:t>There is a wide range of specialist aids that can help children who have difficulty using their hands.</a:t>
            </a:r>
          </a:p>
          <a:p>
            <a:r>
              <a:rPr lang="en-GB" dirty="0"/>
              <a:t>Typically, styluses are useful for children who find it difficult to point a single finger.</a:t>
            </a:r>
          </a:p>
          <a:p>
            <a:r>
              <a:rPr lang="en-GB" dirty="0"/>
              <a:t>Styluses come with a range of grips.</a:t>
            </a:r>
          </a:p>
          <a:p>
            <a:r>
              <a:rPr lang="en-GB" dirty="0"/>
              <a:t>They can be worn on your head.</a:t>
            </a:r>
          </a:p>
          <a:p>
            <a:r>
              <a:rPr lang="en-GB" dirty="0"/>
              <a:t>It’s possible to 3D-print styluses to exactly match the grip of the user.</a:t>
            </a:r>
          </a:p>
          <a:p>
            <a:endParaRPr lang="en-GB" dirty="0"/>
          </a:p>
          <a:p>
            <a:endParaRPr lang="en-US" dirty="0"/>
          </a:p>
        </p:txBody>
      </p:sp>
      <p:pic>
        <p:nvPicPr>
          <p:cNvPr id="4" name="Picture 3">
            <a:extLst>
              <a:ext uri="{FF2B5EF4-FFF2-40B4-BE49-F238E27FC236}">
                <a16:creationId xmlns:a16="http://schemas.microsoft.com/office/drawing/2014/main" id="{4285075A-41AA-4D18-94D0-FC6D347915CC}"/>
              </a:ext>
            </a:extLst>
          </p:cNvPr>
          <p:cNvPicPr>
            <a:picLocks noChangeAspect="1"/>
          </p:cNvPicPr>
          <p:nvPr/>
        </p:nvPicPr>
        <p:blipFill>
          <a:blip r:embed="rId2"/>
          <a:stretch>
            <a:fillRect/>
          </a:stretch>
        </p:blipFill>
        <p:spPr>
          <a:xfrm flipH="1">
            <a:off x="6665089" y="1628524"/>
            <a:ext cx="2248214" cy="1800476"/>
          </a:xfrm>
          <a:prstGeom prst="rect">
            <a:avLst/>
          </a:prstGeom>
        </p:spPr>
      </p:pic>
      <p:cxnSp>
        <p:nvCxnSpPr>
          <p:cNvPr id="6" name="Straight Connector 5">
            <a:extLst>
              <a:ext uri="{FF2B5EF4-FFF2-40B4-BE49-F238E27FC236}">
                <a16:creationId xmlns:a16="http://schemas.microsoft.com/office/drawing/2014/main" id="{7E91A5B5-B388-4B14-A12C-D7538C725088}"/>
              </a:ext>
            </a:extLst>
          </p:cNvPr>
          <p:cNvCxnSpPr/>
          <p:nvPr/>
        </p:nvCxnSpPr>
        <p:spPr>
          <a:xfrm>
            <a:off x="6920917" y="4219662"/>
            <a:ext cx="1434518" cy="553674"/>
          </a:xfrm>
          <a:prstGeom prst="line">
            <a:avLst/>
          </a:prstGeom>
          <a:ln w="152400" cap="rnd"/>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2A408B5F-397D-40A1-A364-96CBDD2910FB}"/>
              </a:ext>
            </a:extLst>
          </p:cNvPr>
          <p:cNvCxnSpPr>
            <a:cxnSpLocks/>
          </p:cNvCxnSpPr>
          <p:nvPr/>
        </p:nvCxnSpPr>
        <p:spPr>
          <a:xfrm flipH="1">
            <a:off x="7242918" y="4488110"/>
            <a:ext cx="374287" cy="1007168"/>
          </a:xfrm>
          <a:prstGeom prst="line">
            <a:avLst/>
          </a:prstGeom>
          <a:ln w="76200" cap="rnd"/>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860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FFD42-2265-46A2-A3FF-66089F2029BC}"/>
              </a:ext>
            </a:extLst>
          </p:cNvPr>
          <p:cNvSpPr>
            <a:spLocks noGrp="1"/>
          </p:cNvSpPr>
          <p:nvPr>
            <p:ph type="title"/>
          </p:nvPr>
        </p:nvSpPr>
        <p:spPr/>
        <p:txBody>
          <a:bodyPr/>
          <a:lstStyle/>
          <a:p>
            <a:r>
              <a:rPr lang="en-GB" dirty="0"/>
              <a:t>Gloves</a:t>
            </a:r>
            <a:endParaRPr lang="en-US" dirty="0"/>
          </a:p>
        </p:txBody>
      </p:sp>
      <p:sp>
        <p:nvSpPr>
          <p:cNvPr id="3" name="Text Placeholder 2">
            <a:extLst>
              <a:ext uri="{FF2B5EF4-FFF2-40B4-BE49-F238E27FC236}">
                <a16:creationId xmlns:a16="http://schemas.microsoft.com/office/drawing/2014/main" id="{C2782094-EDA6-4D51-BE2C-F7464FA6DD08}"/>
              </a:ext>
            </a:extLst>
          </p:cNvPr>
          <p:cNvSpPr>
            <a:spLocks noGrp="1"/>
          </p:cNvSpPr>
          <p:nvPr>
            <p:ph type="body" idx="1"/>
          </p:nvPr>
        </p:nvSpPr>
        <p:spPr/>
        <p:txBody>
          <a:bodyPr/>
          <a:lstStyle/>
          <a:p>
            <a:r>
              <a:rPr lang="en-GB" dirty="0"/>
              <a:t>Gloves can also be used with children who find it difficult to isolate a pointy finger.</a:t>
            </a:r>
          </a:p>
          <a:p>
            <a:r>
              <a:rPr lang="en-GB" dirty="0"/>
              <a:t>By cutting out a hole at the end of one index finger, the child can rest their hand or touch the device with the other fingers of the gloved hand without worrying about saying incorrect things</a:t>
            </a:r>
          </a:p>
          <a:p>
            <a:r>
              <a:rPr lang="en-GB" dirty="0"/>
              <a:t>Some children find it difficult to tolerate wearing a glove. </a:t>
            </a:r>
            <a:endParaRPr lang="en-US" dirty="0"/>
          </a:p>
        </p:txBody>
      </p:sp>
    </p:spTree>
    <p:extLst>
      <p:ext uri="{BB962C8B-B14F-4D97-AF65-F5344CB8AC3E}">
        <p14:creationId xmlns:p14="http://schemas.microsoft.com/office/powerpoint/2010/main" val="316973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DF77-724D-4D65-A511-9ACEFDD5B816}"/>
              </a:ext>
            </a:extLst>
          </p:cNvPr>
          <p:cNvSpPr>
            <a:spLocks noGrp="1"/>
          </p:cNvSpPr>
          <p:nvPr>
            <p:ph type="title"/>
          </p:nvPr>
        </p:nvSpPr>
        <p:spPr/>
        <p:txBody>
          <a:bodyPr/>
          <a:lstStyle/>
          <a:p>
            <a:r>
              <a:rPr lang="en-GB" dirty="0"/>
              <a:t>Pointer Control</a:t>
            </a:r>
            <a:endParaRPr lang="en-US" dirty="0"/>
          </a:p>
        </p:txBody>
      </p:sp>
      <p:sp>
        <p:nvSpPr>
          <p:cNvPr id="3" name="Text Placeholder 2">
            <a:extLst>
              <a:ext uri="{FF2B5EF4-FFF2-40B4-BE49-F238E27FC236}">
                <a16:creationId xmlns:a16="http://schemas.microsoft.com/office/drawing/2014/main" id="{5C8D3ED3-9CA4-4357-9D38-B92631BF5B19}"/>
              </a:ext>
            </a:extLst>
          </p:cNvPr>
          <p:cNvSpPr>
            <a:spLocks noGrp="1"/>
          </p:cNvSpPr>
          <p:nvPr>
            <p:ph type="body" idx="1"/>
          </p:nvPr>
        </p:nvSpPr>
        <p:spPr/>
        <p:txBody>
          <a:bodyPr/>
          <a:lstStyle/>
          <a:p>
            <a:r>
              <a:rPr lang="en-GB" dirty="0"/>
              <a:t>We all use ‘pointer control’ when using a mouse to access a computer.</a:t>
            </a:r>
          </a:p>
          <a:p>
            <a:r>
              <a:rPr lang="en-GB" dirty="0"/>
              <a:t>Some children who find direct access difficult will be able to use a mouse or specialist mouse device.</a:t>
            </a:r>
          </a:p>
          <a:p>
            <a:r>
              <a:rPr lang="en-GB" dirty="0"/>
              <a:t>Pointer control is often slower than direct access as they have to put in effort to change position to move the cursor in different directions. </a:t>
            </a:r>
            <a:endParaRPr lang="en-US" dirty="0"/>
          </a:p>
        </p:txBody>
      </p:sp>
    </p:spTree>
    <p:extLst>
      <p:ext uri="{BB962C8B-B14F-4D97-AF65-F5344CB8AC3E}">
        <p14:creationId xmlns:p14="http://schemas.microsoft.com/office/powerpoint/2010/main" val="86879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5241-2CAF-4D80-ADF0-C6616B245D24}"/>
              </a:ext>
            </a:extLst>
          </p:cNvPr>
          <p:cNvSpPr>
            <a:spLocks noGrp="1"/>
          </p:cNvSpPr>
          <p:nvPr>
            <p:ph type="title"/>
          </p:nvPr>
        </p:nvSpPr>
        <p:spPr/>
        <p:txBody>
          <a:bodyPr/>
          <a:lstStyle/>
          <a:p>
            <a:r>
              <a:rPr lang="en-GB" dirty="0"/>
              <a:t>Pointer Control</a:t>
            </a:r>
            <a:endParaRPr lang="en-US" dirty="0"/>
          </a:p>
        </p:txBody>
      </p:sp>
      <p:sp>
        <p:nvSpPr>
          <p:cNvPr id="3" name="Text Placeholder 2">
            <a:extLst>
              <a:ext uri="{FF2B5EF4-FFF2-40B4-BE49-F238E27FC236}">
                <a16:creationId xmlns:a16="http://schemas.microsoft.com/office/drawing/2014/main" id="{B458EA25-C243-471C-97EF-E85CBEE6F205}"/>
              </a:ext>
            </a:extLst>
          </p:cNvPr>
          <p:cNvSpPr>
            <a:spLocks noGrp="1"/>
          </p:cNvSpPr>
          <p:nvPr>
            <p:ph type="body" idx="1"/>
          </p:nvPr>
        </p:nvSpPr>
        <p:spPr/>
        <p:txBody>
          <a:bodyPr/>
          <a:lstStyle/>
          <a:p>
            <a:r>
              <a:rPr lang="en-GB" dirty="0"/>
              <a:t>The most important consideration when looking at pointer control is the type of mouse alternative that might be used.</a:t>
            </a:r>
          </a:p>
          <a:p>
            <a:r>
              <a:rPr lang="en-GB" dirty="0"/>
              <a:t>The choice is made by observation of the child’s arm movements and their grip.</a:t>
            </a:r>
          </a:p>
          <a:p>
            <a:r>
              <a:rPr lang="en-GB" dirty="0"/>
              <a:t>Also to be considered is the way the child is seated, or standing, and how the device might be positioned (we’ll look at this more in Unit 5).</a:t>
            </a:r>
          </a:p>
          <a:p>
            <a:endParaRPr lang="en-US" dirty="0"/>
          </a:p>
        </p:txBody>
      </p:sp>
    </p:spTree>
    <p:extLst>
      <p:ext uri="{BB962C8B-B14F-4D97-AF65-F5344CB8AC3E}">
        <p14:creationId xmlns:p14="http://schemas.microsoft.com/office/powerpoint/2010/main" val="2498478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BB218-ED8A-4338-AEE5-FCC2AFA06BB4}"/>
              </a:ext>
            </a:extLst>
          </p:cNvPr>
          <p:cNvSpPr>
            <a:spLocks noGrp="1"/>
          </p:cNvSpPr>
          <p:nvPr>
            <p:ph type="title"/>
          </p:nvPr>
        </p:nvSpPr>
        <p:spPr/>
        <p:txBody>
          <a:bodyPr/>
          <a:lstStyle/>
          <a:p>
            <a:r>
              <a:rPr lang="en-GB" dirty="0"/>
              <a:t>Pointer Control - Examples</a:t>
            </a:r>
            <a:endParaRPr lang="en-US" dirty="0"/>
          </a:p>
        </p:txBody>
      </p:sp>
      <p:pic>
        <p:nvPicPr>
          <p:cNvPr id="4" name="Picture 3">
            <a:extLst>
              <a:ext uri="{FF2B5EF4-FFF2-40B4-BE49-F238E27FC236}">
                <a16:creationId xmlns:a16="http://schemas.microsoft.com/office/drawing/2014/main" id="{1FDBE658-E2DC-4730-92A7-924484C9EAD8}"/>
              </a:ext>
            </a:extLst>
          </p:cNvPr>
          <p:cNvPicPr>
            <a:picLocks noChangeAspect="1"/>
          </p:cNvPicPr>
          <p:nvPr/>
        </p:nvPicPr>
        <p:blipFill>
          <a:blip r:embed="rId2"/>
          <a:stretch>
            <a:fillRect/>
          </a:stretch>
        </p:blipFill>
        <p:spPr>
          <a:xfrm>
            <a:off x="449329" y="1718664"/>
            <a:ext cx="1667857" cy="1888602"/>
          </a:xfrm>
          <a:prstGeom prst="rect">
            <a:avLst/>
          </a:prstGeom>
        </p:spPr>
      </p:pic>
      <p:pic>
        <p:nvPicPr>
          <p:cNvPr id="5" name="Picture 4">
            <a:extLst>
              <a:ext uri="{FF2B5EF4-FFF2-40B4-BE49-F238E27FC236}">
                <a16:creationId xmlns:a16="http://schemas.microsoft.com/office/drawing/2014/main" id="{188A870C-DD66-40A6-AF20-4F0B6DDD4E5C}"/>
              </a:ext>
            </a:extLst>
          </p:cNvPr>
          <p:cNvPicPr>
            <a:picLocks noChangeAspect="1"/>
          </p:cNvPicPr>
          <p:nvPr/>
        </p:nvPicPr>
        <p:blipFill>
          <a:blip r:embed="rId3"/>
          <a:stretch>
            <a:fillRect/>
          </a:stretch>
        </p:blipFill>
        <p:spPr>
          <a:xfrm>
            <a:off x="2648034" y="1469308"/>
            <a:ext cx="2780023" cy="1778466"/>
          </a:xfrm>
          <a:prstGeom prst="rect">
            <a:avLst/>
          </a:prstGeom>
        </p:spPr>
      </p:pic>
      <p:pic>
        <p:nvPicPr>
          <p:cNvPr id="6" name="Picture 5">
            <a:extLst>
              <a:ext uri="{FF2B5EF4-FFF2-40B4-BE49-F238E27FC236}">
                <a16:creationId xmlns:a16="http://schemas.microsoft.com/office/drawing/2014/main" id="{E0BF1791-1C68-486C-8511-511F5BBB0E09}"/>
              </a:ext>
            </a:extLst>
          </p:cNvPr>
          <p:cNvPicPr>
            <a:picLocks noChangeAspect="1"/>
          </p:cNvPicPr>
          <p:nvPr/>
        </p:nvPicPr>
        <p:blipFill>
          <a:blip r:embed="rId4"/>
          <a:stretch>
            <a:fillRect/>
          </a:stretch>
        </p:blipFill>
        <p:spPr>
          <a:xfrm>
            <a:off x="6232116" y="1469308"/>
            <a:ext cx="2462555" cy="2248213"/>
          </a:xfrm>
          <a:prstGeom prst="rect">
            <a:avLst/>
          </a:prstGeom>
        </p:spPr>
      </p:pic>
      <p:pic>
        <p:nvPicPr>
          <p:cNvPr id="7" name="Picture 6">
            <a:extLst>
              <a:ext uri="{FF2B5EF4-FFF2-40B4-BE49-F238E27FC236}">
                <a16:creationId xmlns:a16="http://schemas.microsoft.com/office/drawing/2014/main" id="{2F0D0070-4DAD-4CA1-B3AC-72782EF36337}"/>
              </a:ext>
            </a:extLst>
          </p:cNvPr>
          <p:cNvPicPr>
            <a:picLocks noChangeAspect="1"/>
          </p:cNvPicPr>
          <p:nvPr/>
        </p:nvPicPr>
        <p:blipFill>
          <a:blip r:embed="rId5"/>
          <a:stretch>
            <a:fillRect/>
          </a:stretch>
        </p:blipFill>
        <p:spPr>
          <a:xfrm>
            <a:off x="259090" y="4555220"/>
            <a:ext cx="1359926" cy="1780405"/>
          </a:xfrm>
          <a:prstGeom prst="rect">
            <a:avLst/>
          </a:prstGeom>
        </p:spPr>
      </p:pic>
      <p:pic>
        <p:nvPicPr>
          <p:cNvPr id="8" name="Picture 7">
            <a:extLst>
              <a:ext uri="{FF2B5EF4-FFF2-40B4-BE49-F238E27FC236}">
                <a16:creationId xmlns:a16="http://schemas.microsoft.com/office/drawing/2014/main" id="{210AC2BC-099E-4F9B-9CE6-916D6A993399}"/>
              </a:ext>
            </a:extLst>
          </p:cNvPr>
          <p:cNvPicPr>
            <a:picLocks noChangeAspect="1"/>
          </p:cNvPicPr>
          <p:nvPr/>
        </p:nvPicPr>
        <p:blipFill>
          <a:blip r:embed="rId6"/>
          <a:stretch>
            <a:fillRect/>
          </a:stretch>
        </p:blipFill>
        <p:spPr>
          <a:xfrm>
            <a:off x="2390725" y="4555220"/>
            <a:ext cx="1480420" cy="2083373"/>
          </a:xfrm>
          <a:prstGeom prst="rect">
            <a:avLst/>
          </a:prstGeom>
        </p:spPr>
      </p:pic>
      <p:pic>
        <p:nvPicPr>
          <p:cNvPr id="9" name="Picture 8">
            <a:extLst>
              <a:ext uri="{FF2B5EF4-FFF2-40B4-BE49-F238E27FC236}">
                <a16:creationId xmlns:a16="http://schemas.microsoft.com/office/drawing/2014/main" id="{F87A0EEA-6C9A-45AE-899F-AD4F97167E48}"/>
              </a:ext>
            </a:extLst>
          </p:cNvPr>
          <p:cNvPicPr>
            <a:picLocks noChangeAspect="1"/>
          </p:cNvPicPr>
          <p:nvPr/>
        </p:nvPicPr>
        <p:blipFill>
          <a:blip r:embed="rId7"/>
          <a:stretch>
            <a:fillRect/>
          </a:stretch>
        </p:blipFill>
        <p:spPr>
          <a:xfrm>
            <a:off x="4642854" y="4288466"/>
            <a:ext cx="3500935" cy="2456896"/>
          </a:xfrm>
          <a:prstGeom prst="rect">
            <a:avLst/>
          </a:prstGeom>
        </p:spPr>
      </p:pic>
      <p:sp>
        <p:nvSpPr>
          <p:cNvPr id="10" name="TextBox 9">
            <a:extLst>
              <a:ext uri="{FF2B5EF4-FFF2-40B4-BE49-F238E27FC236}">
                <a16:creationId xmlns:a16="http://schemas.microsoft.com/office/drawing/2014/main" id="{5EF9B241-5C4B-43A9-8512-ED4F956DAD70}"/>
              </a:ext>
            </a:extLst>
          </p:cNvPr>
          <p:cNvSpPr txBox="1"/>
          <p:nvPr/>
        </p:nvSpPr>
        <p:spPr>
          <a:xfrm>
            <a:off x="2807735" y="3849105"/>
            <a:ext cx="3528530" cy="307777"/>
          </a:xfrm>
          <a:prstGeom prst="rect">
            <a:avLst/>
          </a:prstGeom>
          <a:noFill/>
        </p:spPr>
        <p:txBody>
          <a:bodyPr wrap="none" rtlCol="0">
            <a:spAutoFit/>
          </a:bodyPr>
          <a:lstStyle/>
          <a:p>
            <a:r>
              <a:rPr lang="en-GB" dirty="0"/>
              <a:t>These are all joysticks, with one trackball. </a:t>
            </a:r>
            <a:endParaRPr lang="en-US" dirty="0"/>
          </a:p>
        </p:txBody>
      </p:sp>
    </p:spTree>
    <p:extLst>
      <p:ext uri="{BB962C8B-B14F-4D97-AF65-F5344CB8AC3E}">
        <p14:creationId xmlns:p14="http://schemas.microsoft.com/office/powerpoint/2010/main" val="343217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2391-A257-439C-81B1-14E1115431D5}"/>
              </a:ext>
            </a:extLst>
          </p:cNvPr>
          <p:cNvSpPr>
            <a:spLocks noGrp="1"/>
          </p:cNvSpPr>
          <p:nvPr>
            <p:ph type="title"/>
          </p:nvPr>
        </p:nvSpPr>
        <p:spPr/>
        <p:txBody>
          <a:bodyPr/>
          <a:lstStyle/>
          <a:p>
            <a:r>
              <a:rPr lang="en-GB" dirty="0"/>
              <a:t>Pointer Control - Examples</a:t>
            </a:r>
            <a:endParaRPr lang="en-US" dirty="0"/>
          </a:p>
        </p:txBody>
      </p:sp>
      <p:sp>
        <p:nvSpPr>
          <p:cNvPr id="3" name="Text Placeholder 2">
            <a:extLst>
              <a:ext uri="{FF2B5EF4-FFF2-40B4-BE49-F238E27FC236}">
                <a16:creationId xmlns:a16="http://schemas.microsoft.com/office/drawing/2014/main" id="{89CB84D1-3273-4051-8006-AD3C5F8FBF3D}"/>
              </a:ext>
            </a:extLst>
          </p:cNvPr>
          <p:cNvSpPr>
            <a:spLocks noGrp="1"/>
          </p:cNvSpPr>
          <p:nvPr>
            <p:ph type="body" idx="1"/>
          </p:nvPr>
        </p:nvSpPr>
        <p:spPr/>
        <p:txBody>
          <a:bodyPr/>
          <a:lstStyle/>
          <a:p>
            <a:r>
              <a:rPr lang="en-GB" dirty="0"/>
              <a:t>It is also possible to use the child’s mouth to control a special joystick:</a:t>
            </a:r>
          </a:p>
          <a:p>
            <a:endParaRPr lang="en-US" dirty="0"/>
          </a:p>
        </p:txBody>
      </p:sp>
      <p:pic>
        <p:nvPicPr>
          <p:cNvPr id="4" name="Picture 3">
            <a:extLst>
              <a:ext uri="{FF2B5EF4-FFF2-40B4-BE49-F238E27FC236}">
                <a16:creationId xmlns:a16="http://schemas.microsoft.com/office/drawing/2014/main" id="{F33DCC43-FE65-4C44-B5DF-299DCAC165E5}"/>
              </a:ext>
            </a:extLst>
          </p:cNvPr>
          <p:cNvPicPr>
            <a:picLocks noChangeAspect="1"/>
          </p:cNvPicPr>
          <p:nvPr/>
        </p:nvPicPr>
        <p:blipFill>
          <a:blip r:embed="rId2"/>
          <a:stretch>
            <a:fillRect/>
          </a:stretch>
        </p:blipFill>
        <p:spPr>
          <a:xfrm>
            <a:off x="429909" y="2921384"/>
            <a:ext cx="2343364" cy="2582143"/>
          </a:xfrm>
          <a:prstGeom prst="rect">
            <a:avLst/>
          </a:prstGeom>
        </p:spPr>
      </p:pic>
      <p:pic>
        <p:nvPicPr>
          <p:cNvPr id="5" name="Picture 4">
            <a:extLst>
              <a:ext uri="{FF2B5EF4-FFF2-40B4-BE49-F238E27FC236}">
                <a16:creationId xmlns:a16="http://schemas.microsoft.com/office/drawing/2014/main" id="{4E7665AA-86B8-4279-A801-62F65468AE49}"/>
              </a:ext>
            </a:extLst>
          </p:cNvPr>
          <p:cNvPicPr>
            <a:picLocks noChangeAspect="1"/>
          </p:cNvPicPr>
          <p:nvPr/>
        </p:nvPicPr>
        <p:blipFill>
          <a:blip r:embed="rId3"/>
          <a:stretch>
            <a:fillRect/>
          </a:stretch>
        </p:blipFill>
        <p:spPr>
          <a:xfrm>
            <a:off x="2800967" y="2921384"/>
            <a:ext cx="2929069" cy="2072406"/>
          </a:xfrm>
          <a:prstGeom prst="rect">
            <a:avLst/>
          </a:prstGeom>
        </p:spPr>
      </p:pic>
      <p:pic>
        <p:nvPicPr>
          <p:cNvPr id="6" name="Picture 5">
            <a:extLst>
              <a:ext uri="{FF2B5EF4-FFF2-40B4-BE49-F238E27FC236}">
                <a16:creationId xmlns:a16="http://schemas.microsoft.com/office/drawing/2014/main" id="{084AAC95-C201-43EF-941D-F998BCE99B95}"/>
              </a:ext>
            </a:extLst>
          </p:cNvPr>
          <p:cNvPicPr>
            <a:picLocks noChangeAspect="1"/>
          </p:cNvPicPr>
          <p:nvPr/>
        </p:nvPicPr>
        <p:blipFill>
          <a:blip r:embed="rId4"/>
          <a:stretch>
            <a:fillRect/>
          </a:stretch>
        </p:blipFill>
        <p:spPr>
          <a:xfrm>
            <a:off x="6162122" y="2925823"/>
            <a:ext cx="2621151" cy="2221155"/>
          </a:xfrm>
          <a:prstGeom prst="rect">
            <a:avLst/>
          </a:prstGeom>
        </p:spPr>
      </p:pic>
    </p:spTree>
    <p:extLst>
      <p:ext uri="{BB962C8B-B14F-4D97-AF65-F5344CB8AC3E}">
        <p14:creationId xmlns:p14="http://schemas.microsoft.com/office/powerpoint/2010/main" val="36407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1A418-92D0-4685-A39A-755D20EA298C}"/>
              </a:ext>
            </a:extLst>
          </p:cNvPr>
          <p:cNvSpPr>
            <a:spLocks noGrp="1"/>
          </p:cNvSpPr>
          <p:nvPr>
            <p:ph type="title"/>
          </p:nvPr>
        </p:nvSpPr>
        <p:spPr/>
        <p:txBody>
          <a:bodyPr/>
          <a:lstStyle/>
          <a:p>
            <a:r>
              <a:rPr lang="en-GB" dirty="0"/>
              <a:t>Pointer Control - Examples</a:t>
            </a:r>
            <a:endParaRPr lang="en-US" dirty="0"/>
          </a:p>
        </p:txBody>
      </p:sp>
      <p:sp>
        <p:nvSpPr>
          <p:cNvPr id="3" name="Text Placeholder 2">
            <a:extLst>
              <a:ext uri="{FF2B5EF4-FFF2-40B4-BE49-F238E27FC236}">
                <a16:creationId xmlns:a16="http://schemas.microsoft.com/office/drawing/2014/main" id="{E53FD03C-36B2-4CB4-9E50-FEC748C42B6B}"/>
              </a:ext>
            </a:extLst>
          </p:cNvPr>
          <p:cNvSpPr>
            <a:spLocks noGrp="1"/>
          </p:cNvSpPr>
          <p:nvPr>
            <p:ph type="body" idx="1"/>
          </p:nvPr>
        </p:nvSpPr>
        <p:spPr/>
        <p:txBody>
          <a:bodyPr/>
          <a:lstStyle/>
          <a:p>
            <a:pPr marL="25400" indent="0">
              <a:buNone/>
            </a:pPr>
            <a:r>
              <a:rPr lang="en-GB" dirty="0"/>
              <a:t>Head pointers allow the mouse pointer to be moved around the screen by moving the head. Some options use the camera fixed to the top of the communication aid:</a:t>
            </a:r>
            <a:endParaRPr lang="en-US" dirty="0"/>
          </a:p>
        </p:txBody>
      </p:sp>
      <p:pic>
        <p:nvPicPr>
          <p:cNvPr id="4" name="Picture 3">
            <a:extLst>
              <a:ext uri="{FF2B5EF4-FFF2-40B4-BE49-F238E27FC236}">
                <a16:creationId xmlns:a16="http://schemas.microsoft.com/office/drawing/2014/main" id="{401CBCD6-B0A5-4640-AD31-B52CA671AB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88552" y="3114847"/>
            <a:ext cx="2098248" cy="3084092"/>
          </a:xfrm>
          <a:prstGeom prst="rect">
            <a:avLst/>
          </a:prstGeom>
        </p:spPr>
      </p:pic>
      <p:pic>
        <p:nvPicPr>
          <p:cNvPr id="5" name="Picture 4">
            <a:extLst>
              <a:ext uri="{FF2B5EF4-FFF2-40B4-BE49-F238E27FC236}">
                <a16:creationId xmlns:a16="http://schemas.microsoft.com/office/drawing/2014/main" id="{4EABD61E-B3C0-45C5-A6B8-87906D14BDBE}"/>
              </a:ext>
            </a:extLst>
          </p:cNvPr>
          <p:cNvPicPr>
            <a:picLocks noChangeAspect="1"/>
          </p:cNvPicPr>
          <p:nvPr/>
        </p:nvPicPr>
        <p:blipFill>
          <a:blip r:embed="rId3"/>
          <a:stretch>
            <a:fillRect/>
          </a:stretch>
        </p:blipFill>
        <p:spPr>
          <a:xfrm>
            <a:off x="291794" y="3485155"/>
            <a:ext cx="3543795" cy="2343477"/>
          </a:xfrm>
          <a:prstGeom prst="rect">
            <a:avLst/>
          </a:prstGeom>
        </p:spPr>
      </p:pic>
      <p:pic>
        <p:nvPicPr>
          <p:cNvPr id="6" name="Picture 5">
            <a:extLst>
              <a:ext uri="{FF2B5EF4-FFF2-40B4-BE49-F238E27FC236}">
                <a16:creationId xmlns:a16="http://schemas.microsoft.com/office/drawing/2014/main" id="{E86CEBCD-2A54-495A-AA21-EA9949422538}"/>
              </a:ext>
            </a:extLst>
          </p:cNvPr>
          <p:cNvPicPr>
            <a:picLocks noChangeAspect="1"/>
          </p:cNvPicPr>
          <p:nvPr/>
        </p:nvPicPr>
        <p:blipFill>
          <a:blip r:embed="rId4"/>
          <a:stretch>
            <a:fillRect/>
          </a:stretch>
        </p:blipFill>
        <p:spPr>
          <a:xfrm>
            <a:off x="3709141" y="3429000"/>
            <a:ext cx="2646927" cy="1634867"/>
          </a:xfrm>
          <a:prstGeom prst="rect">
            <a:avLst/>
          </a:prstGeom>
        </p:spPr>
      </p:pic>
    </p:spTree>
    <p:extLst>
      <p:ext uri="{BB962C8B-B14F-4D97-AF65-F5344CB8AC3E}">
        <p14:creationId xmlns:p14="http://schemas.microsoft.com/office/powerpoint/2010/main" val="412459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CB6E-117F-4564-84E8-1A01FA3C287C}"/>
              </a:ext>
            </a:extLst>
          </p:cNvPr>
          <p:cNvSpPr>
            <a:spLocks noGrp="1"/>
          </p:cNvSpPr>
          <p:nvPr>
            <p:ph type="title"/>
          </p:nvPr>
        </p:nvSpPr>
        <p:spPr/>
        <p:txBody>
          <a:bodyPr/>
          <a:lstStyle/>
          <a:p>
            <a:r>
              <a:rPr lang="en-GB" dirty="0" err="1"/>
              <a:t>Headpointer</a:t>
            </a:r>
            <a:r>
              <a:rPr lang="en-GB"/>
              <a:t> video</a:t>
            </a:r>
            <a:endParaRPr lang="en-US"/>
          </a:p>
        </p:txBody>
      </p:sp>
      <p:sp>
        <p:nvSpPr>
          <p:cNvPr id="3" name="Text Placeholder 2">
            <a:extLst>
              <a:ext uri="{FF2B5EF4-FFF2-40B4-BE49-F238E27FC236}">
                <a16:creationId xmlns:a16="http://schemas.microsoft.com/office/drawing/2014/main" id="{33290D92-0D7A-4D57-8679-9FF45E9E19BC}"/>
              </a:ext>
            </a:extLst>
          </p:cNvPr>
          <p:cNvSpPr>
            <a:spLocks noGrp="1"/>
          </p:cNvSpPr>
          <p:nvPr>
            <p:ph type="body" idx="1"/>
          </p:nvPr>
        </p:nvSpPr>
        <p:spPr/>
        <p:txBody>
          <a:bodyPr/>
          <a:lstStyle/>
          <a:p>
            <a:r>
              <a:rPr lang="en-US" dirty="0">
                <a:hlinkClick r:id="rId3"/>
              </a:rPr>
              <a:t>https://www.youtube.com/watch?v=g95TO20hnmo&amp;t=42s</a:t>
            </a:r>
            <a:endParaRPr lang="en-US" dirty="0"/>
          </a:p>
        </p:txBody>
      </p:sp>
      <p:pic>
        <p:nvPicPr>
          <p:cNvPr id="4" name="Online Media 3" title="Assistive Technology in Action - Meet Elle">
            <a:hlinkClick r:id="" action="ppaction://media"/>
            <a:extLst>
              <a:ext uri="{FF2B5EF4-FFF2-40B4-BE49-F238E27FC236}">
                <a16:creationId xmlns:a16="http://schemas.microsoft.com/office/drawing/2014/main" id="{3114FD85-A3B8-4965-935B-307635F95FDA}"/>
              </a:ext>
            </a:extLst>
          </p:cNvPr>
          <p:cNvPicPr>
            <a:picLocks noRot="1" noChangeAspect="1"/>
          </p:cNvPicPr>
          <p:nvPr>
            <a:videoFile r:link="rId1"/>
          </p:nvPr>
        </p:nvPicPr>
        <p:blipFill>
          <a:blip r:embed="rId4"/>
          <a:stretch>
            <a:fillRect/>
          </a:stretch>
        </p:blipFill>
        <p:spPr>
          <a:xfrm>
            <a:off x="1524000" y="2399632"/>
            <a:ext cx="6096000" cy="3429000"/>
          </a:xfrm>
          <a:prstGeom prst="rect">
            <a:avLst/>
          </a:prstGeom>
        </p:spPr>
      </p:pic>
    </p:spTree>
    <p:extLst>
      <p:ext uri="{BB962C8B-B14F-4D97-AF65-F5344CB8AC3E}">
        <p14:creationId xmlns:p14="http://schemas.microsoft.com/office/powerpoint/2010/main" val="34317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0F236-1E23-45CD-B7DC-945764FF6211}"/>
              </a:ext>
            </a:extLst>
          </p:cNvPr>
          <p:cNvSpPr>
            <a:spLocks noGrp="1"/>
          </p:cNvSpPr>
          <p:nvPr>
            <p:ph type="title"/>
          </p:nvPr>
        </p:nvSpPr>
        <p:spPr/>
        <p:txBody>
          <a:bodyPr/>
          <a:lstStyle/>
          <a:p>
            <a:r>
              <a:rPr lang="en-GB" dirty="0"/>
              <a:t>Pointer Control - Examples</a:t>
            </a:r>
            <a:endParaRPr lang="en-US" dirty="0"/>
          </a:p>
        </p:txBody>
      </p:sp>
      <p:sp>
        <p:nvSpPr>
          <p:cNvPr id="3" name="Text Placeholder 2">
            <a:extLst>
              <a:ext uri="{FF2B5EF4-FFF2-40B4-BE49-F238E27FC236}">
                <a16:creationId xmlns:a16="http://schemas.microsoft.com/office/drawing/2014/main" id="{8424AB37-59B8-4750-95AF-681F2E6366AD}"/>
              </a:ext>
            </a:extLst>
          </p:cNvPr>
          <p:cNvSpPr>
            <a:spLocks noGrp="1"/>
          </p:cNvSpPr>
          <p:nvPr>
            <p:ph type="body" idx="1"/>
          </p:nvPr>
        </p:nvSpPr>
        <p:spPr/>
        <p:txBody>
          <a:bodyPr/>
          <a:lstStyle/>
          <a:p>
            <a:pPr marL="25400" indent="0">
              <a:buNone/>
            </a:pPr>
            <a:r>
              <a:rPr lang="en-GB" dirty="0"/>
              <a:t>Other devices do not use a camera. These can be an advantage for more complex or changing positioning of the child:</a:t>
            </a:r>
            <a:endParaRPr lang="en-US" dirty="0"/>
          </a:p>
        </p:txBody>
      </p:sp>
      <p:pic>
        <p:nvPicPr>
          <p:cNvPr id="4" name="Picture 3">
            <a:extLst>
              <a:ext uri="{FF2B5EF4-FFF2-40B4-BE49-F238E27FC236}">
                <a16:creationId xmlns:a16="http://schemas.microsoft.com/office/drawing/2014/main" id="{D8893BCE-5965-458B-A930-8BA176D8514D}"/>
              </a:ext>
            </a:extLst>
          </p:cNvPr>
          <p:cNvPicPr>
            <a:picLocks noChangeAspect="1"/>
          </p:cNvPicPr>
          <p:nvPr/>
        </p:nvPicPr>
        <p:blipFill>
          <a:blip r:embed="rId2"/>
          <a:stretch>
            <a:fillRect/>
          </a:stretch>
        </p:blipFill>
        <p:spPr>
          <a:xfrm>
            <a:off x="613215" y="3048185"/>
            <a:ext cx="4101197" cy="2236025"/>
          </a:xfrm>
          <a:prstGeom prst="rect">
            <a:avLst/>
          </a:prstGeom>
        </p:spPr>
      </p:pic>
      <p:pic>
        <p:nvPicPr>
          <p:cNvPr id="1026" name="Picture 2" descr="https://www.quha.com/wp-content/uploads/2013/03/Quha_Zono_square_2-200x200.jpg">
            <a:extLst>
              <a:ext uri="{FF2B5EF4-FFF2-40B4-BE49-F238E27FC236}">
                <a16:creationId xmlns:a16="http://schemas.microsoft.com/office/drawing/2014/main" id="{FE5C48B7-7E58-462D-96B5-86DD8254B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13" y="2876216"/>
            <a:ext cx="2579964" cy="257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0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690123" y="139854"/>
            <a:ext cx="7886700" cy="994172"/>
          </a:xfrm>
          <a:prstGeom prst="rect">
            <a:avLst/>
          </a:prstGeom>
          <a:noFill/>
          <a:ln>
            <a:noFill/>
          </a:ln>
        </p:spPr>
        <p:txBody>
          <a:bodyPr spcFirstLastPara="1" wrap="square" lIns="68550" tIns="34275" rIns="68550" bIns="34275" anchor="ctr" anchorCtr="0">
            <a:noAutofit/>
          </a:bodyPr>
          <a:lstStyle/>
          <a:p>
            <a:pPr marL="0" lvl="0" indent="0" algn="ctr" rtl="0">
              <a:spcBef>
                <a:spcPts val="0"/>
              </a:spcBef>
              <a:spcAft>
                <a:spcPts val="0"/>
              </a:spcAft>
              <a:buClr>
                <a:schemeClr val="lt1"/>
              </a:buClr>
              <a:buSzPts val="4400"/>
              <a:buFont typeface="Calibri"/>
              <a:buNone/>
            </a:pPr>
            <a:r>
              <a:rPr lang="en-GB" dirty="0"/>
              <a:t>High-Tech Electronic Devices</a:t>
            </a:r>
            <a:endParaRPr dirty="0"/>
          </a:p>
        </p:txBody>
      </p:sp>
      <p:sp>
        <p:nvSpPr>
          <p:cNvPr id="2" name="Text Placeholder 1"/>
          <p:cNvSpPr>
            <a:spLocks noGrp="1"/>
          </p:cNvSpPr>
          <p:nvPr>
            <p:ph type="body" idx="1"/>
          </p:nvPr>
        </p:nvSpPr>
        <p:spPr/>
        <p:txBody>
          <a:bodyPr>
            <a:normAutofit fontScale="92500" lnSpcReduction="10000"/>
          </a:bodyPr>
          <a:lstStyle/>
          <a:p>
            <a:r>
              <a:rPr lang="en-GB" dirty="0"/>
              <a:t>Electronic (or ‘high-tech’) communication aids offer an extensive range of access methods</a:t>
            </a:r>
          </a:p>
          <a:p>
            <a:r>
              <a:rPr lang="en-GB" dirty="0"/>
              <a:t>Unlike paper-based (or ‘low-tech’), electronic aids require minimal support from the communication partners</a:t>
            </a:r>
          </a:p>
          <a:p>
            <a:r>
              <a:rPr lang="en-GB" dirty="0"/>
              <a:t>The device can usually be used to create message and speak them aloud without the partner assisting or needing to understand symbols</a:t>
            </a:r>
          </a:p>
          <a:p>
            <a:r>
              <a:rPr lang="en-GB" dirty="0"/>
              <a:t>We can divide the access methods into the following categories:</a:t>
            </a:r>
          </a:p>
          <a:p>
            <a:pPr lvl="1"/>
            <a:r>
              <a:rPr lang="en-GB" sz="2200" dirty="0"/>
              <a:t>Direct Access </a:t>
            </a:r>
          </a:p>
          <a:p>
            <a:pPr lvl="1"/>
            <a:r>
              <a:rPr lang="en-GB" sz="2200" dirty="0"/>
              <a:t>Pointer Control</a:t>
            </a:r>
          </a:p>
          <a:p>
            <a:pPr lvl="1"/>
            <a:r>
              <a:rPr lang="en-GB" sz="2200" dirty="0"/>
              <a:t>Eyegaze</a:t>
            </a:r>
          </a:p>
          <a:p>
            <a:pPr lvl="1"/>
            <a:r>
              <a:rPr lang="en-GB" sz="2200" dirty="0"/>
              <a:t>Switches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90241-552A-4A50-94C2-DAD7E30BF5B8}"/>
              </a:ext>
            </a:extLst>
          </p:cNvPr>
          <p:cNvSpPr>
            <a:spLocks noGrp="1"/>
          </p:cNvSpPr>
          <p:nvPr>
            <p:ph type="title"/>
          </p:nvPr>
        </p:nvSpPr>
        <p:spPr/>
        <p:txBody>
          <a:bodyPr/>
          <a:lstStyle/>
          <a:p>
            <a:r>
              <a:rPr lang="en-GB" dirty="0"/>
              <a:t>Pointer Control – Accessibility Options</a:t>
            </a:r>
            <a:endParaRPr lang="en-US" dirty="0"/>
          </a:p>
        </p:txBody>
      </p:sp>
      <p:sp>
        <p:nvSpPr>
          <p:cNvPr id="3" name="Text Placeholder 2">
            <a:extLst>
              <a:ext uri="{FF2B5EF4-FFF2-40B4-BE49-F238E27FC236}">
                <a16:creationId xmlns:a16="http://schemas.microsoft.com/office/drawing/2014/main" id="{A1F0B4A2-F230-41A2-8162-B432A3028F0B}"/>
              </a:ext>
            </a:extLst>
          </p:cNvPr>
          <p:cNvSpPr>
            <a:spLocks noGrp="1"/>
          </p:cNvSpPr>
          <p:nvPr>
            <p:ph type="body" idx="1"/>
          </p:nvPr>
        </p:nvSpPr>
        <p:spPr/>
        <p:txBody>
          <a:bodyPr>
            <a:noAutofit/>
          </a:bodyPr>
          <a:lstStyle/>
          <a:p>
            <a:r>
              <a:rPr lang="en-GB" dirty="0"/>
              <a:t>Just as you can change the features of a communication aid for direct access, you can also do this for pointer control.</a:t>
            </a:r>
          </a:p>
          <a:p>
            <a:r>
              <a:rPr lang="en-GB" dirty="0"/>
              <a:t>Examples including changing:</a:t>
            </a:r>
          </a:p>
          <a:p>
            <a:pPr lvl="1"/>
            <a:r>
              <a:rPr lang="en-GB" sz="2200" dirty="0"/>
              <a:t>The speed of the pointer</a:t>
            </a:r>
          </a:p>
          <a:p>
            <a:pPr lvl="1"/>
            <a:r>
              <a:rPr lang="en-GB" sz="2200" dirty="0"/>
              <a:t>The size of the symbols</a:t>
            </a:r>
          </a:p>
          <a:p>
            <a:pPr lvl="1"/>
            <a:r>
              <a:rPr lang="en-GB" sz="2200" dirty="0"/>
              <a:t>The size of the pointer arrow</a:t>
            </a:r>
          </a:p>
          <a:p>
            <a:pPr lvl="1"/>
            <a:r>
              <a:rPr lang="en-GB" sz="2200" dirty="0"/>
              <a:t>Dwell (no need for a click)</a:t>
            </a:r>
          </a:p>
          <a:p>
            <a:r>
              <a:rPr lang="en-GB" dirty="0"/>
              <a:t>Dwell avoids the need to make a click to select, instead by waiting when the pointer is kept steady on any given symbol. If held in place for a second or two, the communication aid understands this as a ‘click’ or ‘tap’ and selects the symbol.</a:t>
            </a:r>
            <a:endParaRPr lang="en-US" dirty="0"/>
          </a:p>
        </p:txBody>
      </p:sp>
    </p:spTree>
    <p:extLst>
      <p:ext uri="{BB962C8B-B14F-4D97-AF65-F5344CB8AC3E}">
        <p14:creationId xmlns:p14="http://schemas.microsoft.com/office/powerpoint/2010/main" val="96817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7F39-20B7-42E6-8892-AB6F0D78FDF8}"/>
              </a:ext>
            </a:extLst>
          </p:cNvPr>
          <p:cNvSpPr>
            <a:spLocks noGrp="1"/>
          </p:cNvSpPr>
          <p:nvPr>
            <p:ph type="title"/>
          </p:nvPr>
        </p:nvSpPr>
        <p:spPr/>
        <p:txBody>
          <a:bodyPr/>
          <a:lstStyle/>
          <a:p>
            <a:r>
              <a:rPr lang="en-GB" dirty="0"/>
              <a:t>Direct Access</a:t>
            </a:r>
            <a:endParaRPr lang="en-US" dirty="0"/>
          </a:p>
        </p:txBody>
      </p:sp>
      <p:sp>
        <p:nvSpPr>
          <p:cNvPr id="3" name="Text Placeholder 2">
            <a:extLst>
              <a:ext uri="{FF2B5EF4-FFF2-40B4-BE49-F238E27FC236}">
                <a16:creationId xmlns:a16="http://schemas.microsoft.com/office/drawing/2014/main" id="{C6EDCFB4-B0BF-492C-8465-699BAB39A3A4}"/>
              </a:ext>
            </a:extLst>
          </p:cNvPr>
          <p:cNvSpPr>
            <a:spLocks noGrp="1"/>
          </p:cNvSpPr>
          <p:nvPr>
            <p:ph type="body" idx="1"/>
          </p:nvPr>
        </p:nvSpPr>
        <p:spPr>
          <a:xfrm>
            <a:off x="457200" y="1828800"/>
            <a:ext cx="5446110" cy="3999832"/>
          </a:xfrm>
        </p:spPr>
        <p:txBody>
          <a:bodyPr/>
          <a:lstStyle/>
          <a:p>
            <a:pPr marL="25400" indent="0">
              <a:buNone/>
            </a:pPr>
            <a:r>
              <a:rPr lang="en-GB" dirty="0"/>
              <a:t>Direct Access involves touching the screen of a communication aid, usually with a finger, to select symbols and speak aloud.</a:t>
            </a:r>
          </a:p>
          <a:p>
            <a:endParaRPr lang="en-GB" dirty="0"/>
          </a:p>
          <a:p>
            <a:r>
              <a:rPr lang="en-GB" dirty="0"/>
              <a:t>Often the fastest access method and the most intuitive, and thus the easiest to learn</a:t>
            </a:r>
          </a:p>
          <a:p>
            <a:r>
              <a:rPr lang="en-GB" dirty="0"/>
              <a:t>Requires good hand and arm skills*</a:t>
            </a:r>
          </a:p>
          <a:p>
            <a:r>
              <a:rPr lang="en-GB" dirty="0"/>
              <a:t>Lots of adaptations to make it easier</a:t>
            </a:r>
            <a:endParaRPr lang="en-US" dirty="0"/>
          </a:p>
        </p:txBody>
      </p:sp>
      <p:pic>
        <p:nvPicPr>
          <p:cNvPr id="4" name="Picture 3">
            <a:extLst>
              <a:ext uri="{FF2B5EF4-FFF2-40B4-BE49-F238E27FC236}">
                <a16:creationId xmlns:a16="http://schemas.microsoft.com/office/drawing/2014/main" id="{A63E9E4A-4B50-4941-BB3D-35544506EB4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37534" y="1905565"/>
            <a:ext cx="2572109" cy="2543530"/>
          </a:xfrm>
          <a:prstGeom prst="rect">
            <a:avLst/>
          </a:prstGeom>
        </p:spPr>
      </p:pic>
      <p:sp>
        <p:nvSpPr>
          <p:cNvPr id="5" name="TextBox 4">
            <a:extLst>
              <a:ext uri="{FF2B5EF4-FFF2-40B4-BE49-F238E27FC236}">
                <a16:creationId xmlns:a16="http://schemas.microsoft.com/office/drawing/2014/main" id="{4447EFF3-1526-45A1-855C-B51FB57BFD63}"/>
              </a:ext>
            </a:extLst>
          </p:cNvPr>
          <p:cNvSpPr txBox="1"/>
          <p:nvPr/>
        </p:nvSpPr>
        <p:spPr>
          <a:xfrm>
            <a:off x="864065" y="5964572"/>
            <a:ext cx="4023858" cy="307777"/>
          </a:xfrm>
          <a:prstGeom prst="rect">
            <a:avLst/>
          </a:prstGeom>
          <a:noFill/>
        </p:spPr>
        <p:txBody>
          <a:bodyPr wrap="none" rtlCol="0">
            <a:spAutoFit/>
          </a:bodyPr>
          <a:lstStyle/>
          <a:p>
            <a:r>
              <a:rPr lang="en-GB" dirty="0"/>
              <a:t>* Some people use their feet, or even their nose!</a:t>
            </a:r>
            <a:endParaRPr lang="en-US" dirty="0"/>
          </a:p>
        </p:txBody>
      </p:sp>
    </p:spTree>
    <p:extLst>
      <p:ext uri="{BB962C8B-B14F-4D97-AF65-F5344CB8AC3E}">
        <p14:creationId xmlns:p14="http://schemas.microsoft.com/office/powerpoint/2010/main" val="1249123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2170-2FC6-4A87-AACC-42F6BEBCD3F3}"/>
              </a:ext>
            </a:extLst>
          </p:cNvPr>
          <p:cNvSpPr>
            <a:spLocks noGrp="1"/>
          </p:cNvSpPr>
          <p:nvPr>
            <p:ph type="title"/>
          </p:nvPr>
        </p:nvSpPr>
        <p:spPr/>
        <p:txBody>
          <a:bodyPr/>
          <a:lstStyle/>
          <a:p>
            <a:r>
              <a:rPr lang="en-GB" dirty="0"/>
              <a:t>Direct Access - Adaptations</a:t>
            </a:r>
            <a:endParaRPr lang="en-US" dirty="0"/>
          </a:p>
        </p:txBody>
      </p:sp>
      <p:sp>
        <p:nvSpPr>
          <p:cNvPr id="3" name="Text Placeholder 2">
            <a:extLst>
              <a:ext uri="{FF2B5EF4-FFF2-40B4-BE49-F238E27FC236}">
                <a16:creationId xmlns:a16="http://schemas.microsoft.com/office/drawing/2014/main" id="{E9C4B4AA-0E07-4939-9D9B-BC214906F742}"/>
              </a:ext>
            </a:extLst>
          </p:cNvPr>
          <p:cNvSpPr>
            <a:spLocks noGrp="1"/>
          </p:cNvSpPr>
          <p:nvPr>
            <p:ph type="body" idx="1"/>
          </p:nvPr>
        </p:nvSpPr>
        <p:spPr/>
        <p:txBody>
          <a:bodyPr/>
          <a:lstStyle/>
          <a:p>
            <a:r>
              <a:rPr lang="en-GB" dirty="0"/>
              <a:t>During an assessment you might want to consider Direct Access (Touch) first. This is because it’s often the most efficient and the most socially acceptable. </a:t>
            </a:r>
          </a:p>
          <a:p>
            <a:r>
              <a:rPr lang="en-GB" dirty="0"/>
              <a:t>If the AAC user has difficulties, then it’s possible to make some easy adaptations:</a:t>
            </a:r>
          </a:p>
          <a:p>
            <a:pPr lvl="1"/>
            <a:r>
              <a:rPr lang="en-GB" sz="2200" dirty="0"/>
              <a:t>Accessibility Options</a:t>
            </a:r>
          </a:p>
          <a:p>
            <a:pPr lvl="1"/>
            <a:r>
              <a:rPr lang="en-GB" sz="2200" dirty="0"/>
              <a:t>Keyguard</a:t>
            </a:r>
            <a:r>
              <a:rPr lang="en-US" sz="2200" dirty="0"/>
              <a:t>s</a:t>
            </a:r>
          </a:p>
          <a:p>
            <a:pPr lvl="1"/>
            <a:r>
              <a:rPr lang="en-US" sz="2200" dirty="0"/>
              <a:t>Styluses</a:t>
            </a:r>
          </a:p>
          <a:p>
            <a:pPr lvl="1"/>
            <a:r>
              <a:rPr lang="en-US" sz="2200" dirty="0"/>
              <a:t>Gloves</a:t>
            </a:r>
            <a:endParaRPr lang="en-GB" sz="2200" dirty="0"/>
          </a:p>
        </p:txBody>
      </p:sp>
    </p:spTree>
    <p:extLst>
      <p:ext uri="{BB962C8B-B14F-4D97-AF65-F5344CB8AC3E}">
        <p14:creationId xmlns:p14="http://schemas.microsoft.com/office/powerpoint/2010/main" val="94499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DF7B-D1AB-44C9-BE1C-D91953E22A70}"/>
              </a:ext>
            </a:extLst>
          </p:cNvPr>
          <p:cNvSpPr>
            <a:spLocks noGrp="1"/>
          </p:cNvSpPr>
          <p:nvPr>
            <p:ph type="title"/>
          </p:nvPr>
        </p:nvSpPr>
        <p:spPr/>
        <p:txBody>
          <a:bodyPr/>
          <a:lstStyle/>
          <a:p>
            <a:r>
              <a:rPr lang="en-GB" dirty="0"/>
              <a:t>Direct Access – Accessibility Options</a:t>
            </a:r>
            <a:endParaRPr lang="en-US" dirty="0"/>
          </a:p>
        </p:txBody>
      </p:sp>
      <p:sp>
        <p:nvSpPr>
          <p:cNvPr id="3" name="Text Placeholder 2">
            <a:extLst>
              <a:ext uri="{FF2B5EF4-FFF2-40B4-BE49-F238E27FC236}">
                <a16:creationId xmlns:a16="http://schemas.microsoft.com/office/drawing/2014/main" id="{AA84C305-AF76-4A63-9D4D-72C250F43433}"/>
              </a:ext>
            </a:extLst>
          </p:cNvPr>
          <p:cNvSpPr>
            <a:spLocks noGrp="1"/>
          </p:cNvSpPr>
          <p:nvPr>
            <p:ph type="body" idx="1"/>
          </p:nvPr>
        </p:nvSpPr>
        <p:spPr/>
        <p:txBody>
          <a:bodyPr/>
          <a:lstStyle/>
          <a:p>
            <a:r>
              <a:rPr lang="en-GB" dirty="0"/>
              <a:t>All Tablets support adjustments to the way they are touched. </a:t>
            </a:r>
          </a:p>
          <a:p>
            <a:r>
              <a:rPr lang="en-GB" dirty="0"/>
              <a:t>Some devices have more features than others.</a:t>
            </a:r>
          </a:p>
          <a:p>
            <a:r>
              <a:rPr lang="en-GB" dirty="0"/>
              <a:t>Finding the right device is known as </a:t>
            </a:r>
            <a:r>
              <a:rPr lang="en-GB" b="1" dirty="0"/>
              <a:t>feature matching</a:t>
            </a:r>
            <a:r>
              <a:rPr lang="en-GB" dirty="0"/>
              <a:t>.</a:t>
            </a:r>
          </a:p>
          <a:p>
            <a:r>
              <a:rPr lang="en-GB" dirty="0"/>
              <a:t>We shall be referring to the user’s hands, but don’t forget some people use their feet and even their nose!</a:t>
            </a:r>
          </a:p>
          <a:p>
            <a:endParaRPr lang="en-GB" dirty="0"/>
          </a:p>
        </p:txBody>
      </p:sp>
      <p:pic>
        <p:nvPicPr>
          <p:cNvPr id="4" name="Picture 3">
            <a:extLst>
              <a:ext uri="{FF2B5EF4-FFF2-40B4-BE49-F238E27FC236}">
                <a16:creationId xmlns:a16="http://schemas.microsoft.com/office/drawing/2014/main" id="{0A96A4BC-1F51-49F4-9E14-C99609B64F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70503" y="4356524"/>
            <a:ext cx="2581635" cy="1829055"/>
          </a:xfrm>
          <a:prstGeom prst="rect">
            <a:avLst/>
          </a:prstGeom>
        </p:spPr>
      </p:pic>
      <p:pic>
        <p:nvPicPr>
          <p:cNvPr id="5" name="Picture 4">
            <a:extLst>
              <a:ext uri="{FF2B5EF4-FFF2-40B4-BE49-F238E27FC236}">
                <a16:creationId xmlns:a16="http://schemas.microsoft.com/office/drawing/2014/main" id="{02EA5314-04B3-4C89-B895-AE41AEE038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64045" y="4356524"/>
            <a:ext cx="2505425" cy="2353003"/>
          </a:xfrm>
          <a:prstGeom prst="rect">
            <a:avLst/>
          </a:prstGeom>
        </p:spPr>
      </p:pic>
      <p:pic>
        <p:nvPicPr>
          <p:cNvPr id="6" name="Picture 5">
            <a:extLst>
              <a:ext uri="{FF2B5EF4-FFF2-40B4-BE49-F238E27FC236}">
                <a16:creationId xmlns:a16="http://schemas.microsoft.com/office/drawing/2014/main" id="{E3BCF05D-B176-4317-AB7E-5D3131659D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181377" y="4356524"/>
            <a:ext cx="1661875" cy="1978423"/>
          </a:xfrm>
          <a:prstGeom prst="rect">
            <a:avLst/>
          </a:prstGeom>
        </p:spPr>
      </p:pic>
    </p:spTree>
    <p:extLst>
      <p:ext uri="{BB962C8B-B14F-4D97-AF65-F5344CB8AC3E}">
        <p14:creationId xmlns:p14="http://schemas.microsoft.com/office/powerpoint/2010/main" val="149490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BE66-7475-4047-8BEB-D371DE24CD4C}"/>
              </a:ext>
            </a:extLst>
          </p:cNvPr>
          <p:cNvSpPr>
            <a:spLocks noGrp="1"/>
          </p:cNvSpPr>
          <p:nvPr>
            <p:ph type="title"/>
          </p:nvPr>
        </p:nvSpPr>
        <p:spPr/>
        <p:txBody>
          <a:bodyPr/>
          <a:lstStyle/>
          <a:p>
            <a:r>
              <a:rPr lang="en-GB" dirty="0"/>
              <a:t>Feature 1: Button Size</a:t>
            </a:r>
            <a:endParaRPr lang="en-US" dirty="0"/>
          </a:p>
        </p:txBody>
      </p:sp>
      <p:sp>
        <p:nvSpPr>
          <p:cNvPr id="3" name="Text Placeholder 2">
            <a:extLst>
              <a:ext uri="{FF2B5EF4-FFF2-40B4-BE49-F238E27FC236}">
                <a16:creationId xmlns:a16="http://schemas.microsoft.com/office/drawing/2014/main" id="{1C70914C-6559-421B-BEA1-09184AEC6D03}"/>
              </a:ext>
            </a:extLst>
          </p:cNvPr>
          <p:cNvSpPr>
            <a:spLocks noGrp="1"/>
          </p:cNvSpPr>
          <p:nvPr>
            <p:ph type="body" idx="1"/>
          </p:nvPr>
        </p:nvSpPr>
        <p:spPr/>
        <p:txBody>
          <a:bodyPr/>
          <a:lstStyle/>
          <a:p>
            <a:r>
              <a:rPr lang="en-GB" dirty="0"/>
              <a:t>For children who find it difficult to press on small symbols you can, of course, make the buttons bigger.</a:t>
            </a:r>
          </a:p>
          <a:p>
            <a:r>
              <a:rPr lang="en-GB" dirty="0"/>
              <a:t>Some communication aids support a wider range of symbol sizes than others.</a:t>
            </a:r>
          </a:p>
          <a:p>
            <a:r>
              <a:rPr lang="en-GB" dirty="0"/>
              <a:t>Making symbols bigger does not always make it easier.</a:t>
            </a:r>
            <a:endParaRPr lang="en-US" dirty="0"/>
          </a:p>
        </p:txBody>
      </p:sp>
    </p:spTree>
    <p:extLst>
      <p:ext uri="{BB962C8B-B14F-4D97-AF65-F5344CB8AC3E}">
        <p14:creationId xmlns:p14="http://schemas.microsoft.com/office/powerpoint/2010/main" val="293510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BFF3-FFC1-4985-A0CB-0CE8C511621A}"/>
              </a:ext>
            </a:extLst>
          </p:cNvPr>
          <p:cNvSpPr>
            <a:spLocks noGrp="1"/>
          </p:cNvSpPr>
          <p:nvPr>
            <p:ph type="title"/>
          </p:nvPr>
        </p:nvSpPr>
        <p:spPr/>
        <p:txBody>
          <a:bodyPr/>
          <a:lstStyle/>
          <a:p>
            <a:r>
              <a:rPr lang="en-GB" dirty="0"/>
              <a:t>Feature 2: Touch Enter / Touch Exit</a:t>
            </a:r>
            <a:endParaRPr lang="en-US" dirty="0"/>
          </a:p>
        </p:txBody>
      </p:sp>
      <p:sp>
        <p:nvSpPr>
          <p:cNvPr id="3" name="Text Placeholder 2">
            <a:extLst>
              <a:ext uri="{FF2B5EF4-FFF2-40B4-BE49-F238E27FC236}">
                <a16:creationId xmlns:a16="http://schemas.microsoft.com/office/drawing/2014/main" id="{266E6F0F-DC2E-410B-A521-80102ABA8D29}"/>
              </a:ext>
            </a:extLst>
          </p:cNvPr>
          <p:cNvSpPr>
            <a:spLocks noGrp="1"/>
          </p:cNvSpPr>
          <p:nvPr>
            <p:ph type="body" idx="1"/>
          </p:nvPr>
        </p:nvSpPr>
        <p:spPr/>
        <p:txBody>
          <a:bodyPr>
            <a:normAutofit fontScale="92500"/>
          </a:bodyPr>
          <a:lstStyle/>
          <a:p>
            <a:r>
              <a:rPr lang="en-GB" sz="2400" dirty="0"/>
              <a:t>Touch Enter / Touch Exit is a good feature for children who have difficulty holding their hands steady while touching the screen.</a:t>
            </a:r>
          </a:p>
          <a:p>
            <a:r>
              <a:rPr lang="en-GB" sz="2400" dirty="0"/>
              <a:t>Touch Enter:</a:t>
            </a:r>
          </a:p>
          <a:p>
            <a:pPr lvl="1"/>
            <a:r>
              <a:rPr lang="en-GB" sz="2400" dirty="0"/>
              <a:t>The first symbol is spoken regardless of how the child moves their hands or makes accidental selections afterwards.</a:t>
            </a:r>
          </a:p>
          <a:p>
            <a:r>
              <a:rPr lang="en-GB" sz="2400" dirty="0"/>
              <a:t>Touch Exit</a:t>
            </a:r>
          </a:p>
          <a:p>
            <a:pPr lvl="1"/>
            <a:r>
              <a:rPr lang="en-GB" sz="2400" dirty="0"/>
              <a:t>This allows children to position their hand on the device and slide it towards the symbol they want to speak. It only speaks when they lift their finger from the device.</a:t>
            </a:r>
          </a:p>
          <a:p>
            <a:endParaRPr lang="en-US" dirty="0"/>
          </a:p>
        </p:txBody>
      </p:sp>
    </p:spTree>
    <p:extLst>
      <p:ext uri="{BB962C8B-B14F-4D97-AF65-F5344CB8AC3E}">
        <p14:creationId xmlns:p14="http://schemas.microsoft.com/office/powerpoint/2010/main" val="399807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BE05-D9C4-4277-950D-3C2EFBCBF61A}"/>
              </a:ext>
            </a:extLst>
          </p:cNvPr>
          <p:cNvSpPr>
            <a:spLocks noGrp="1"/>
          </p:cNvSpPr>
          <p:nvPr>
            <p:ph type="title"/>
          </p:nvPr>
        </p:nvSpPr>
        <p:spPr/>
        <p:txBody>
          <a:bodyPr/>
          <a:lstStyle/>
          <a:p>
            <a:r>
              <a:rPr lang="en-GB" dirty="0"/>
              <a:t>Feature 3: Swipe Navigation</a:t>
            </a:r>
            <a:endParaRPr lang="en-US" dirty="0"/>
          </a:p>
        </p:txBody>
      </p:sp>
      <p:sp>
        <p:nvSpPr>
          <p:cNvPr id="3" name="Text Placeholder 2">
            <a:extLst>
              <a:ext uri="{FF2B5EF4-FFF2-40B4-BE49-F238E27FC236}">
                <a16:creationId xmlns:a16="http://schemas.microsoft.com/office/drawing/2014/main" id="{00EFA157-4BB5-499A-928D-4CE2CCCD73C6}"/>
              </a:ext>
            </a:extLst>
          </p:cNvPr>
          <p:cNvSpPr>
            <a:spLocks noGrp="1"/>
          </p:cNvSpPr>
          <p:nvPr>
            <p:ph type="body" idx="1"/>
          </p:nvPr>
        </p:nvSpPr>
        <p:spPr/>
        <p:txBody>
          <a:bodyPr/>
          <a:lstStyle/>
          <a:p>
            <a:r>
              <a:rPr lang="en-GB" dirty="0"/>
              <a:t>Swiping a finger to move between vocabulary is something most of us our used to when scrolling webpages on our smartphones. </a:t>
            </a:r>
          </a:p>
          <a:p>
            <a:r>
              <a:rPr lang="en-GB" dirty="0"/>
              <a:t>Sometimes this swiping action is difficult for children to accomplish.</a:t>
            </a:r>
          </a:p>
          <a:p>
            <a:r>
              <a:rPr lang="en-GB" dirty="0"/>
              <a:t>Some devices and AAC apps allow the AAC user to use navigation buttons to turn pages, rather than swipe actions. </a:t>
            </a:r>
          </a:p>
        </p:txBody>
      </p:sp>
    </p:spTree>
    <p:extLst>
      <p:ext uri="{BB962C8B-B14F-4D97-AF65-F5344CB8AC3E}">
        <p14:creationId xmlns:p14="http://schemas.microsoft.com/office/powerpoint/2010/main" val="156003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CAFF-FB2D-408A-B026-4BE7DFFA8C54}"/>
              </a:ext>
            </a:extLst>
          </p:cNvPr>
          <p:cNvSpPr>
            <a:spLocks noGrp="1"/>
          </p:cNvSpPr>
          <p:nvPr>
            <p:ph type="title"/>
          </p:nvPr>
        </p:nvSpPr>
        <p:spPr/>
        <p:txBody>
          <a:bodyPr/>
          <a:lstStyle/>
          <a:p>
            <a:r>
              <a:rPr lang="en-GB" dirty="0"/>
              <a:t>Feature 4: Touch &amp; Hold to Activate</a:t>
            </a:r>
            <a:endParaRPr lang="en-US" dirty="0"/>
          </a:p>
        </p:txBody>
      </p:sp>
      <p:sp>
        <p:nvSpPr>
          <p:cNvPr id="3" name="Text Placeholder 2">
            <a:extLst>
              <a:ext uri="{FF2B5EF4-FFF2-40B4-BE49-F238E27FC236}">
                <a16:creationId xmlns:a16="http://schemas.microsoft.com/office/drawing/2014/main" id="{531F61BE-728F-4513-ACA7-AABC6C271F5B}"/>
              </a:ext>
            </a:extLst>
          </p:cNvPr>
          <p:cNvSpPr>
            <a:spLocks noGrp="1"/>
          </p:cNvSpPr>
          <p:nvPr>
            <p:ph type="body" idx="1"/>
          </p:nvPr>
        </p:nvSpPr>
        <p:spPr/>
        <p:txBody>
          <a:bodyPr>
            <a:normAutofit/>
          </a:bodyPr>
          <a:lstStyle/>
          <a:p>
            <a:r>
              <a:rPr lang="en-GB" sz="2800" dirty="0"/>
              <a:t>Some communication aids can be configured to require that a symbol is held for a second or so before it is activated. </a:t>
            </a:r>
          </a:p>
          <a:p>
            <a:r>
              <a:rPr lang="en-GB" sz="2800" dirty="0"/>
              <a:t>This is very useful for children who accidentally tap the screen while they are moving their hands towards the symbol they want.</a:t>
            </a:r>
          </a:p>
        </p:txBody>
      </p:sp>
    </p:spTree>
    <p:extLst>
      <p:ext uri="{BB962C8B-B14F-4D97-AF65-F5344CB8AC3E}">
        <p14:creationId xmlns:p14="http://schemas.microsoft.com/office/powerpoint/2010/main" val="1407589988"/>
      </p:ext>
    </p:extLst>
  </p:cSld>
  <p:clrMapOvr>
    <a:masterClrMapping/>
  </p:clrMapOvr>
</p:sld>
</file>

<file path=ppt/theme/theme1.xml><?xml version="1.0" encoding="utf-8"?>
<a:theme xmlns:a="http://schemas.openxmlformats.org/drawingml/2006/main" name="1_Office Theme">
  <a:themeElements>
    <a:clrScheme name="Custom 5">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206EB5"/>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lobal Symbols PPTX Template" id="{643A26E6-940E-4906-92A1-B7FE2960C4A8}" vid="{B6C082F4-0FC7-4D7F-B51F-DFEE3648D17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Global Symbols PPTX Template</Template>
  <TotalTime>155</TotalTime>
  <Words>1124</Words>
  <Application>Microsoft Office PowerPoint</Application>
  <PresentationFormat>On-screen Show (4:3)</PresentationFormat>
  <Paragraphs>90</Paragraphs>
  <Slides>20</Slides>
  <Notes>2</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1_Office Theme</vt:lpstr>
      <vt:lpstr> Direct Access &amp; Pointer Control</vt:lpstr>
      <vt:lpstr>High-Tech Electronic Devices</vt:lpstr>
      <vt:lpstr>Direct Access</vt:lpstr>
      <vt:lpstr>Direct Access - Adaptations</vt:lpstr>
      <vt:lpstr>Direct Access – Accessibility Options</vt:lpstr>
      <vt:lpstr>Feature 1: Button Size</vt:lpstr>
      <vt:lpstr>Feature 2: Touch Enter / Touch Exit</vt:lpstr>
      <vt:lpstr>Feature 3: Swipe Navigation</vt:lpstr>
      <vt:lpstr>Feature 4: Touch &amp; Hold to Activate</vt:lpstr>
      <vt:lpstr>Keyguards</vt:lpstr>
      <vt:lpstr>Styluses</vt:lpstr>
      <vt:lpstr>Gloves</vt:lpstr>
      <vt:lpstr>Pointer Control</vt:lpstr>
      <vt:lpstr>Pointer Control</vt:lpstr>
      <vt:lpstr>Pointer Control - Examples</vt:lpstr>
      <vt:lpstr>Pointer Control - Examples</vt:lpstr>
      <vt:lpstr>Pointer Control - Examples</vt:lpstr>
      <vt:lpstr>Headpointer video</vt:lpstr>
      <vt:lpstr>Pointer Control - Examples</vt:lpstr>
      <vt:lpstr>Pointer Control – Accessibility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Charlie Danger</dc:creator>
  <cp:lastModifiedBy>david banes</cp:lastModifiedBy>
  <cp:revision>17</cp:revision>
  <dcterms:created xsi:type="dcterms:W3CDTF">2019-08-11T11:04:12Z</dcterms:created>
  <dcterms:modified xsi:type="dcterms:W3CDTF">2019-10-28T19:48:28Z</dcterms:modified>
</cp:coreProperties>
</file>