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0"/>
  </p:notesMasterIdLst>
  <p:sldIdLst>
    <p:sldId id="256" r:id="rId2"/>
    <p:sldId id="257" r:id="rId3"/>
    <p:sldId id="258" r:id="rId4"/>
    <p:sldId id="269" r:id="rId5"/>
    <p:sldId id="270" r:id="rId6"/>
    <p:sldId id="289" r:id="rId7"/>
    <p:sldId id="272" r:id="rId8"/>
    <p:sldId id="271" r:id="rId9"/>
    <p:sldId id="285" r:id="rId10"/>
    <p:sldId id="287" r:id="rId11"/>
    <p:sldId id="273" r:id="rId12"/>
    <p:sldId id="274" r:id="rId13"/>
    <p:sldId id="277" r:id="rId14"/>
    <p:sldId id="288" r:id="rId15"/>
    <p:sldId id="279" r:id="rId16"/>
    <p:sldId id="286" r:id="rId17"/>
    <p:sldId id="284" r:id="rId18"/>
    <p:sldId id="268" r:id="rId1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4" roundtripDataSignature="AMtx7mgii65Dtrg6FTgCZnnAJYk7g8ZCK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5" d="100"/>
          <a:sy n="85" d="100"/>
        </p:scale>
        <p:origin x="96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customschemas.google.com/relationships/presentationmetadata" Target="metadata"/><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10252290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
        <p:cNvGrpSpPr/>
        <p:nvPr/>
      </p:nvGrpSpPr>
      <p:grpSpPr>
        <a:xfrm>
          <a:off x="0" y="0"/>
          <a:ext cx="0" cy="0"/>
          <a:chOff x="0" y="0"/>
          <a:chExt cx="0" cy="0"/>
        </a:xfrm>
      </p:grpSpPr>
      <p:sp>
        <p:nvSpPr>
          <p:cNvPr id="29" name="Google Shape;29;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0" name="Google Shape;30;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0550076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Google Shape;45;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6" name="Google Shape;4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009442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Google Shape;45;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46" name="Google Shape;4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394467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Google Shape;45;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6" name="Google Shape;4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524034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7" name="Google Shape;127;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38020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Google Shape;36;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7" name="Google Shape;37;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21728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Google Shape;45;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6" name="Google Shape;4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2237780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Google Shape;45;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6" name="Google Shape;4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039469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Google Shape;45;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6" name="Google Shape;4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871045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Google Shape;45;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6" name="Google Shape;4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192293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Google Shape;45;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6" name="Google Shape;4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075580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Google Shape;45;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6" name="Google Shape;4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073577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Google Shape;45;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6" name="Google Shape;4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251392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15"/>
          <p:cNvSpPr txBox="1">
            <a:spLocks noGrp="1"/>
          </p:cNvSpPr>
          <p:nvPr>
            <p:ph type="subTitle" idx="1"/>
          </p:nvPr>
        </p:nvSpPr>
        <p:spPr>
          <a:xfrm>
            <a:off x="327526" y="4685632"/>
            <a:ext cx="4244474" cy="1247274"/>
          </a:xfrm>
          <a:prstGeom prst="rect">
            <a:avLst/>
          </a:prstGeom>
          <a:noFill/>
          <a:ln>
            <a:noFill/>
          </a:ln>
        </p:spPr>
        <p:txBody>
          <a:bodyPr spcFirstLastPara="1" wrap="square" lIns="91425" tIns="45700" rIns="91425" bIns="45700" anchor="t" anchorCtr="0">
            <a:normAutofit/>
          </a:bodyPr>
          <a:lstStyle>
            <a:lvl1pPr lvl="0" algn="l">
              <a:spcBef>
                <a:spcPts val="640"/>
              </a:spcBef>
              <a:spcAft>
                <a:spcPts val="0"/>
              </a:spcAft>
              <a:buSzPts val="3200"/>
              <a:buNone/>
              <a:defRPr>
                <a:solidFill>
                  <a:srgbClr val="206EB5"/>
                </a:solidFill>
              </a:defRPr>
            </a:lvl1pPr>
            <a:lvl2pPr lvl="1" algn="ctr">
              <a:spcBef>
                <a:spcPts val="560"/>
              </a:spcBef>
              <a:spcAft>
                <a:spcPts val="0"/>
              </a:spcAft>
              <a:buSzPts val="2800"/>
              <a:buNone/>
              <a:defRPr>
                <a:solidFill>
                  <a:srgbClr val="888888"/>
                </a:solidFill>
              </a:defRPr>
            </a:lvl2pPr>
            <a:lvl3pPr lvl="2" algn="ctr">
              <a:spcBef>
                <a:spcPts val="480"/>
              </a:spcBef>
              <a:spcAft>
                <a:spcPts val="0"/>
              </a:spcAft>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r>
              <a:rPr lang="en-US"/>
              <a:t>Click to edit Master subtitle style</a:t>
            </a:r>
            <a:endParaRPr/>
          </a:p>
        </p:txBody>
      </p:sp>
      <p:sp>
        <p:nvSpPr>
          <p:cNvPr id="10" name="Google Shape;10;p15"/>
          <p:cNvSpPr txBox="1">
            <a:spLocks noGrp="1"/>
          </p:cNvSpPr>
          <p:nvPr>
            <p:ph type="ctrTitle"/>
          </p:nvPr>
        </p:nvSpPr>
        <p:spPr>
          <a:xfrm>
            <a:off x="327526" y="2710281"/>
            <a:ext cx="4244474" cy="1888456"/>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C33026"/>
              </a:buClr>
              <a:buSzPts val="4000"/>
              <a:buFont typeface="Calibri"/>
              <a:buNone/>
              <a:defRPr b="1">
                <a:solidFill>
                  <a:srgbClr val="C330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pic>
        <p:nvPicPr>
          <p:cNvPr id="11" name="Google Shape;11;p15"/>
          <p:cNvPicPr preferRelativeResize="0"/>
          <p:nvPr/>
        </p:nvPicPr>
        <p:blipFill rotWithShape="1">
          <a:blip r:embed="rId2">
            <a:alphaModFix/>
          </a:blip>
          <a:srcRect/>
          <a:stretch/>
        </p:blipFill>
        <p:spPr>
          <a:xfrm>
            <a:off x="1065953" y="148849"/>
            <a:ext cx="2353093" cy="2353093"/>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2"/>
        <p:cNvGrpSpPr/>
        <p:nvPr/>
      </p:nvGrpSpPr>
      <p:grpSpPr>
        <a:xfrm>
          <a:off x="0" y="0"/>
          <a:ext cx="0" cy="0"/>
          <a:chOff x="0" y="0"/>
          <a:chExt cx="0" cy="0"/>
        </a:xfrm>
      </p:grpSpPr>
      <p:sp>
        <p:nvSpPr>
          <p:cNvPr id="13" name="Google Shape;13;p16"/>
          <p:cNvSpPr/>
          <p:nvPr/>
        </p:nvSpPr>
        <p:spPr>
          <a:xfrm>
            <a:off x="0" y="0"/>
            <a:ext cx="9113644" cy="1300163"/>
          </a:xfrm>
          <a:prstGeom prst="rect">
            <a:avLst/>
          </a:prstGeom>
          <a:solidFill>
            <a:srgbClr val="206EB5"/>
          </a:solidFill>
          <a:ln w="9525" cap="flat" cmpd="sng">
            <a:solidFill>
              <a:srgbClr val="206EB5"/>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 name="Google Shape;14;p16"/>
          <p:cNvSpPr txBox="1">
            <a:spLocks noGrp="1"/>
          </p:cNvSpPr>
          <p:nvPr>
            <p:ph type="title"/>
          </p:nvPr>
        </p:nvSpPr>
        <p:spPr>
          <a:xfrm>
            <a:off x="-50006" y="0"/>
            <a:ext cx="9110749" cy="1300163"/>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lt1"/>
              </a:buClr>
              <a:buSzPts val="4000"/>
              <a:buFont typeface="Calibri"/>
              <a:buNone/>
              <a:defRPr sz="40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5" name="Google Shape;15;p16"/>
          <p:cNvSpPr txBox="1">
            <a:spLocks noGrp="1"/>
          </p:cNvSpPr>
          <p:nvPr>
            <p:ph type="body" idx="1"/>
          </p:nvPr>
        </p:nvSpPr>
        <p:spPr>
          <a:xfrm>
            <a:off x="457200" y="1828800"/>
            <a:ext cx="8229600" cy="3999832"/>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rgbClr val="C33026"/>
              </a:buClr>
              <a:buSzPts val="3200"/>
              <a:buChar char="•"/>
              <a:defRPr b="0"/>
            </a:lvl1pPr>
            <a:lvl2pPr marL="914400" lvl="1" indent="-406400" algn="l">
              <a:spcBef>
                <a:spcPts val="560"/>
              </a:spcBef>
              <a:spcAft>
                <a:spcPts val="0"/>
              </a:spcAft>
              <a:buSzPts val="2800"/>
              <a:buChar char="–"/>
              <a:defRPr b="0"/>
            </a:lvl2pPr>
            <a:lvl3pPr marL="1371600" lvl="2" indent="-381000" algn="l">
              <a:spcBef>
                <a:spcPts val="480"/>
              </a:spcBef>
              <a:spcAft>
                <a:spcPts val="0"/>
              </a:spcAft>
              <a:buClr>
                <a:srgbClr val="004987"/>
              </a:buClr>
              <a:buSzPts val="24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pPr lvl="0"/>
            <a:r>
              <a:rPr lang="en-US"/>
              <a:t>Edit Master text styles</a:t>
            </a:r>
          </a:p>
        </p:txBody>
      </p:sp>
      <p:sp>
        <p:nvSpPr>
          <p:cNvPr id="16" name="Google Shape;16;p16"/>
          <p:cNvSpPr txBox="1"/>
          <p:nvPr/>
        </p:nvSpPr>
        <p:spPr>
          <a:xfrm>
            <a:off x="8686799" y="109454"/>
            <a:ext cx="373945" cy="365125"/>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400" b="1" i="0" u="none" strike="noStrike" cap="none">
                <a:solidFill>
                  <a:schemeClr val="dk1"/>
                </a:solidFill>
                <a:latin typeface="Calibri"/>
                <a:ea typeface="Calibri"/>
                <a:cs typeface="Calibri"/>
                <a:sym typeface="Calibri"/>
              </a:rPr>
              <a:t>‹#›</a:t>
            </a:fld>
            <a:endParaRPr sz="1400" b="1" i="0" u="none" strike="noStrike" cap="none">
              <a:solidFill>
                <a:schemeClr val="dk1"/>
              </a:solidFill>
              <a:latin typeface="Calibri"/>
              <a:ea typeface="Calibri"/>
              <a:cs typeface="Calibri"/>
              <a:sym typeface="Calibri"/>
            </a:endParaRPr>
          </a:p>
        </p:txBody>
      </p:sp>
      <p:pic>
        <p:nvPicPr>
          <p:cNvPr id="17" name="Google Shape;17;p16"/>
          <p:cNvPicPr preferRelativeResize="0"/>
          <p:nvPr/>
        </p:nvPicPr>
        <p:blipFill rotWithShape="1">
          <a:blip r:embed="rId2">
            <a:alphaModFix/>
          </a:blip>
          <a:srcRect/>
          <a:stretch/>
        </p:blipFill>
        <p:spPr>
          <a:xfrm>
            <a:off x="8144246" y="5828632"/>
            <a:ext cx="969398" cy="96939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4"/>
          <p:cNvSpPr txBox="1">
            <a:spLocks noGrp="1"/>
          </p:cNvSpPr>
          <p:nvPr>
            <p:ph type="title"/>
          </p:nvPr>
        </p:nvSpPr>
        <p:spPr>
          <a:xfrm>
            <a:off x="457200" y="274638"/>
            <a:ext cx="8178799" cy="861306"/>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rgbClr val="FFFFFF"/>
              </a:buClr>
              <a:buSzPts val="4000"/>
              <a:buFont typeface="Calibri"/>
              <a:buNone/>
              <a:defRPr sz="4000" b="1" i="0" u="none" strike="noStrike" cap="none">
                <a:solidFill>
                  <a:srgbClr val="FFFFFF"/>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4"/>
          <p:cNvSpPr txBox="1">
            <a:spLocks noGrp="1"/>
          </p:cNvSpPr>
          <p:nvPr>
            <p:ph type="body" idx="1"/>
          </p:nvPr>
        </p:nvSpPr>
        <p:spPr>
          <a:xfrm>
            <a:off x="457200" y="1381477"/>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rgbClr val="C33026"/>
              </a:buClr>
              <a:buSzPts val="3200"/>
              <a:buFont typeface="Arial"/>
              <a:buChar char="•"/>
              <a:defRPr sz="3200" b="1"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rgbClr val="009DDC"/>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rgbClr val="004987"/>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ideo" Target="https://www.youtube.com/embed/gWK6uG7IRng" TargetMode="External"/><Relationship Id="rId5" Type="http://schemas.openxmlformats.org/officeDocument/2006/relationships/image" Target="../media/image19.jpeg"/><Relationship Id="rId4" Type="http://schemas.openxmlformats.org/officeDocument/2006/relationships/hyperlink" Target="https://www.youtube.com/watch?v=gWK6uG7IRng"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youtu.be/6RpxDvo6hZ8" TargetMode="External"/><Relationship Id="rId2" Type="http://schemas.openxmlformats.org/officeDocument/2006/relationships/slideLayout" Target="../slideLayouts/slideLayout2.xml"/><Relationship Id="rId1" Type="http://schemas.openxmlformats.org/officeDocument/2006/relationships/video" Target="https://www.youtube.com/embed/6RpxDvo6hZ8" TargetMode="External"/><Relationship Id="rId4" Type="http://schemas.openxmlformats.org/officeDocument/2006/relationships/image" Target="../media/image21.jpeg"/></Relationships>
</file>

<file path=ppt/slides/_rels/slide17.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jp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jpeg"/></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9.png"/><Relationship Id="rId4" Type="http://schemas.openxmlformats.org/officeDocument/2006/relationships/image" Target="../media/image14.jpeg"/></Relationships>
</file>

<file path=ppt/slides/_rels/slide6.xml.rels><?xml version="1.0" encoding="UTF-8" standalone="yes"?>
<Relationships xmlns="http://schemas.openxmlformats.org/package/2006/relationships"><Relationship Id="rId3" Type="http://schemas.openxmlformats.org/officeDocument/2006/relationships/hyperlink" Target="https://training.globalsymbols.com/mod/glossary/showentry.php?eid=3331&amp;displayformat=dictionary" TargetMode="External"/><Relationship Id="rId2" Type="http://schemas.openxmlformats.org/officeDocument/2006/relationships/hyperlink" Target="https://training.globalsymbols.com/mod/glossary/showentry.php?eid=1540&amp;displayformat=dictionary" TargetMode="External"/><Relationship Id="rId1" Type="http://schemas.openxmlformats.org/officeDocument/2006/relationships/slideLayout" Target="../slideLayouts/slideLayout2.xml"/><Relationship Id="rId4" Type="http://schemas.openxmlformats.org/officeDocument/2006/relationships/hyperlink" Target="https://training.globalsymbols.com/mod/glossary/showentry.php?eid=3571&amp;displayformat=dictionary"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7T8YkO-GT40" TargetMode="External"/><Relationship Id="rId2" Type="http://schemas.openxmlformats.org/officeDocument/2006/relationships/slideLayout" Target="../slideLayouts/slideLayout2.xml"/><Relationship Id="rId1" Type="http://schemas.openxmlformats.org/officeDocument/2006/relationships/video" Target="https://www.youtube.com/embed/7T8YkO-GT40" TargetMode="External"/><Relationship Id="rId4" Type="http://schemas.openxmlformats.org/officeDocument/2006/relationships/image" Target="../media/image1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1"/>
        <p:cNvGrpSpPr/>
        <p:nvPr/>
      </p:nvGrpSpPr>
      <p:grpSpPr>
        <a:xfrm>
          <a:off x="0" y="0"/>
          <a:ext cx="0" cy="0"/>
          <a:chOff x="0" y="0"/>
          <a:chExt cx="0" cy="0"/>
        </a:xfrm>
      </p:grpSpPr>
      <p:sp>
        <p:nvSpPr>
          <p:cNvPr id="33" name="Google Shape;33;p1"/>
          <p:cNvSpPr txBox="1">
            <a:spLocks noGrp="1"/>
          </p:cNvSpPr>
          <p:nvPr>
            <p:ph type="ctrTitle"/>
          </p:nvPr>
        </p:nvSpPr>
        <p:spPr>
          <a:xfrm>
            <a:off x="89941" y="2600837"/>
            <a:ext cx="8964118" cy="977043"/>
          </a:xfrm>
          <a:prstGeom prst="rect">
            <a:avLst/>
          </a:prstGeom>
          <a:noFill/>
          <a:ln>
            <a:noFill/>
          </a:ln>
        </p:spPr>
        <p:txBody>
          <a:bodyPr spcFirstLastPara="1" wrap="square" lIns="68550" tIns="34275" rIns="68550" bIns="34275" anchor="b" anchorCtr="0">
            <a:noAutofit/>
          </a:bodyPr>
          <a:lstStyle/>
          <a:p>
            <a:pPr lvl="0" algn="ctr"/>
            <a:r>
              <a:rPr lang="en-US" dirty="0"/>
              <a:t>Designing Activities </a:t>
            </a:r>
            <a:br>
              <a:rPr lang="en-US" dirty="0"/>
            </a:br>
            <a:r>
              <a:rPr lang="en-US" dirty="0"/>
              <a:t>Games for Interactions in AAC</a:t>
            </a:r>
          </a:p>
        </p:txBody>
      </p:sp>
      <p:pic>
        <p:nvPicPr>
          <p:cNvPr id="3" name="Picture 2" descr="music"/>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8470" y="3768641"/>
            <a:ext cx="2695575" cy="2695575"/>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1425" y="3768641"/>
            <a:ext cx="2695575" cy="269557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F3084-B231-46F4-A040-3B1C8760FAC7}"/>
              </a:ext>
            </a:extLst>
          </p:cNvPr>
          <p:cNvSpPr>
            <a:spLocks noGrp="1"/>
          </p:cNvSpPr>
          <p:nvPr>
            <p:ph type="title"/>
          </p:nvPr>
        </p:nvSpPr>
        <p:spPr/>
        <p:txBody>
          <a:bodyPr/>
          <a:lstStyle/>
          <a:p>
            <a:r>
              <a:rPr lang="en-GB" dirty="0"/>
              <a:t>Shared and Sensory Story Activity</a:t>
            </a:r>
          </a:p>
        </p:txBody>
      </p:sp>
      <p:pic>
        <p:nvPicPr>
          <p:cNvPr id="6" name="Picture 5" descr="A screenshot of a social media post&#10;&#10;Description automatically generated">
            <a:extLst>
              <a:ext uri="{FF2B5EF4-FFF2-40B4-BE49-F238E27FC236}">
                <a16:creationId xmlns:a16="http://schemas.microsoft.com/office/drawing/2014/main" id="{BC657F5B-9FA2-4887-9EDA-372E9233A3DA}"/>
              </a:ext>
            </a:extLst>
          </p:cNvPr>
          <p:cNvPicPr>
            <a:picLocks noChangeAspect="1"/>
          </p:cNvPicPr>
          <p:nvPr/>
        </p:nvPicPr>
        <p:blipFill>
          <a:blip r:embed="rId2"/>
          <a:stretch>
            <a:fillRect/>
          </a:stretch>
        </p:blipFill>
        <p:spPr>
          <a:xfrm>
            <a:off x="653143" y="1316929"/>
            <a:ext cx="7978650" cy="4300099"/>
          </a:xfrm>
          <a:prstGeom prst="rect">
            <a:avLst/>
          </a:prstGeom>
        </p:spPr>
      </p:pic>
    </p:spTree>
    <p:extLst>
      <p:ext uri="{BB962C8B-B14F-4D97-AF65-F5344CB8AC3E}">
        <p14:creationId xmlns:p14="http://schemas.microsoft.com/office/powerpoint/2010/main" val="3375677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Using creativity and exploration to build language</a:t>
            </a:r>
            <a:endParaRPr lang="en-GB" dirty="0"/>
          </a:p>
        </p:txBody>
      </p:sp>
      <p:sp>
        <p:nvSpPr>
          <p:cNvPr id="2" name="Text Placeholder 1"/>
          <p:cNvSpPr>
            <a:spLocks noGrp="1"/>
          </p:cNvSpPr>
          <p:nvPr>
            <p:ph type="body" idx="1"/>
          </p:nvPr>
        </p:nvSpPr>
        <p:spPr>
          <a:xfrm>
            <a:off x="83257" y="1375443"/>
            <a:ext cx="9060743" cy="5378822"/>
          </a:xfrm>
          <a:solidFill>
            <a:schemeClr val="bg1"/>
          </a:solidFill>
        </p:spPr>
        <p:txBody>
          <a:bodyPr>
            <a:normAutofit fontScale="77500" lnSpcReduction="20000"/>
          </a:bodyPr>
          <a:lstStyle/>
          <a:p>
            <a:pPr marL="25400" indent="0">
              <a:buNone/>
            </a:pPr>
            <a:r>
              <a:rPr lang="en-US" dirty="0"/>
              <a:t>Making, creating and exploring can be engaging. Let’s get creative and build language:</a:t>
            </a:r>
          </a:p>
          <a:p>
            <a:pPr lvl="0"/>
            <a:r>
              <a:rPr lang="en-US" b="1" dirty="0"/>
              <a:t>Arts &amp; Crafts:</a:t>
            </a:r>
            <a:r>
              <a:rPr lang="en-US" dirty="0"/>
              <a:t> Talk about what to make, how to make it, describe the colors and what do you see, what to use. You can also talk about art projects from school. </a:t>
            </a:r>
          </a:p>
          <a:p>
            <a:pPr lvl="0"/>
            <a:r>
              <a:rPr lang="en-US" b="1" dirty="0"/>
              <a:t>Painting:</a:t>
            </a:r>
            <a:r>
              <a:rPr lang="en-US" dirty="0"/>
              <a:t> Create painting, explore adding different textures and using different tools to paint. Take photos of finished paintings and use them to make your own books. </a:t>
            </a:r>
          </a:p>
          <a:p>
            <a:pPr lvl="0"/>
            <a:r>
              <a:rPr lang="en-US" b="1" dirty="0"/>
              <a:t>Sensory boxes and bins:</a:t>
            </a:r>
            <a:r>
              <a:rPr lang="en-US" dirty="0"/>
              <a:t> Fill bins, trays and boxes with goodies design for sensory play and exploration. Sand, gravel, rocks, pasta, rice can all make good starting textures in boxes. Then hide objects, plastic letters, anything to find and explore. </a:t>
            </a:r>
          </a:p>
          <a:p>
            <a:pPr lvl="0"/>
            <a:r>
              <a:rPr lang="en-US" b="1" dirty="0"/>
              <a:t>Play-dough creations: </a:t>
            </a:r>
            <a:r>
              <a:rPr lang="en-US" dirty="0"/>
              <a:t>Make interesting and fun creations with play-dough. Decorate with sequins, feathers, shells, rocks and leaves. Take photos of your creations and use them to tell a story and make your own book. </a:t>
            </a:r>
          </a:p>
          <a:p>
            <a:pPr marL="25400" indent="0">
              <a:buNone/>
            </a:pPr>
            <a:endParaRPr lang="en-US" dirty="0"/>
          </a:p>
        </p:txBody>
      </p:sp>
    </p:spTree>
    <p:extLst>
      <p:ext uri="{BB962C8B-B14F-4D97-AF65-F5344CB8AC3E}">
        <p14:creationId xmlns:p14="http://schemas.microsoft.com/office/powerpoint/2010/main" val="3523086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3" name="Title 2"/>
          <p:cNvSpPr>
            <a:spLocks noGrp="1"/>
          </p:cNvSpPr>
          <p:nvPr>
            <p:ph type="title"/>
          </p:nvPr>
        </p:nvSpPr>
        <p:spPr/>
        <p:txBody>
          <a:bodyPr/>
          <a:lstStyle/>
          <a:p>
            <a:r>
              <a:rPr lang="en-GB" dirty="0"/>
              <a:t>AAC use and craft making</a:t>
            </a:r>
          </a:p>
        </p:txBody>
      </p:sp>
      <p:sp>
        <p:nvSpPr>
          <p:cNvPr id="2" name="Text Placeholder 1"/>
          <p:cNvSpPr>
            <a:spLocks noGrp="1"/>
          </p:cNvSpPr>
          <p:nvPr>
            <p:ph type="body" idx="1"/>
          </p:nvPr>
        </p:nvSpPr>
        <p:spPr>
          <a:xfrm>
            <a:off x="457200" y="1300163"/>
            <a:ext cx="8229600" cy="4528469"/>
          </a:xfrm>
        </p:spPr>
        <p:txBody>
          <a:bodyPr>
            <a:normAutofit/>
          </a:bodyPr>
          <a:lstStyle/>
          <a:p>
            <a:pPr marL="25400" indent="0">
              <a:buNone/>
            </a:pPr>
            <a:r>
              <a:rPr lang="en-US" dirty="0"/>
              <a:t>A child doing crafts using his speech generating device</a:t>
            </a:r>
          </a:p>
          <a:p>
            <a:pPr marL="25400" indent="0">
              <a:buNone/>
            </a:pPr>
            <a:r>
              <a:rPr lang="en-US" dirty="0">
                <a:hlinkClick r:id="rId4"/>
              </a:rPr>
              <a:t>https://www.youtube.com/watch?v=gWK6uG7IRng</a:t>
            </a:r>
            <a:endParaRPr lang="en-US" dirty="0"/>
          </a:p>
        </p:txBody>
      </p:sp>
      <p:pic>
        <p:nvPicPr>
          <p:cNvPr id="5" name="Online Media 4" title="Beau doing Christmas Craft Project">
            <a:hlinkClick r:id="" action="ppaction://media"/>
            <a:extLst>
              <a:ext uri="{FF2B5EF4-FFF2-40B4-BE49-F238E27FC236}">
                <a16:creationId xmlns:a16="http://schemas.microsoft.com/office/drawing/2014/main" id="{46258F4A-3D1D-45AA-9F3C-ECA050AD25EF}"/>
              </a:ext>
            </a:extLst>
          </p:cNvPr>
          <p:cNvPicPr>
            <a:picLocks noRot="1" noChangeAspect="1"/>
          </p:cNvPicPr>
          <p:nvPr>
            <a:videoFile r:link="rId1"/>
          </p:nvPr>
        </p:nvPicPr>
        <p:blipFill>
          <a:blip r:embed="rId5"/>
          <a:stretch>
            <a:fillRect/>
          </a:stretch>
        </p:blipFill>
        <p:spPr>
          <a:xfrm>
            <a:off x="1449933" y="3259816"/>
            <a:ext cx="6075885" cy="3294665"/>
          </a:xfrm>
          <a:prstGeom prst="rect">
            <a:avLst/>
          </a:prstGeom>
        </p:spPr>
      </p:pic>
    </p:spTree>
    <p:extLst>
      <p:ext uri="{BB962C8B-B14F-4D97-AF65-F5344CB8AC3E}">
        <p14:creationId xmlns:p14="http://schemas.microsoft.com/office/powerpoint/2010/main" val="14937052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48" name="Google Shape;48;p3"/>
          <p:cNvSpPr txBox="1">
            <a:spLocks noGrp="1"/>
          </p:cNvSpPr>
          <p:nvPr>
            <p:ph type="title"/>
          </p:nvPr>
        </p:nvSpPr>
        <p:spPr>
          <a:xfrm>
            <a:off x="690123" y="139854"/>
            <a:ext cx="7886700" cy="994172"/>
          </a:xfrm>
          <a:prstGeom prst="rect">
            <a:avLst/>
          </a:prstGeom>
          <a:noFill/>
          <a:ln>
            <a:noFill/>
          </a:ln>
        </p:spPr>
        <p:txBody>
          <a:bodyPr spcFirstLastPara="1" wrap="square" lIns="68550" tIns="34275" rIns="68550" bIns="34275" anchor="ctr" anchorCtr="0">
            <a:noAutofit/>
          </a:bodyPr>
          <a:lstStyle/>
          <a:p>
            <a:r>
              <a:rPr lang="en-US" dirty="0"/>
              <a:t>Using toys/games to build language</a:t>
            </a:r>
          </a:p>
        </p:txBody>
      </p:sp>
      <p:sp>
        <p:nvSpPr>
          <p:cNvPr id="2" name="Text Placeholder 1"/>
          <p:cNvSpPr>
            <a:spLocks noGrp="1"/>
          </p:cNvSpPr>
          <p:nvPr>
            <p:ph type="body" idx="1"/>
          </p:nvPr>
        </p:nvSpPr>
        <p:spPr>
          <a:xfrm>
            <a:off x="234363" y="1349115"/>
            <a:ext cx="8798219" cy="5508885"/>
          </a:xfrm>
        </p:spPr>
        <p:txBody>
          <a:bodyPr numCol="2">
            <a:normAutofit fontScale="85000" lnSpcReduction="20000"/>
          </a:bodyPr>
          <a:lstStyle/>
          <a:p>
            <a:pPr marL="25400" indent="0">
              <a:buNone/>
            </a:pPr>
            <a:r>
              <a:rPr lang="en-US" dirty="0"/>
              <a:t>Find toys and games that are favorites and engaging. Create opportunities to model language during play. </a:t>
            </a:r>
          </a:p>
          <a:p>
            <a:pPr marL="25400" indent="0">
              <a:buNone/>
            </a:pPr>
            <a:r>
              <a:rPr lang="en-US" dirty="0"/>
              <a:t>For example, bubbles may be a favorite activity. Mix up the activity, by trying different bubble blowers, going to different places to blow bubbles, or catching the bubbles with different things. </a:t>
            </a:r>
          </a:p>
          <a:p>
            <a:pPr marL="25400" indent="0">
              <a:buNone/>
            </a:pPr>
            <a:r>
              <a:rPr lang="en-US" dirty="0"/>
              <a:t>Here is a quick list of some toys and games that could be used to build language.</a:t>
            </a:r>
          </a:p>
          <a:p>
            <a:pPr marL="25400" indent="0">
              <a:buNone/>
            </a:pPr>
            <a:endParaRPr lang="en-US" dirty="0"/>
          </a:p>
          <a:p>
            <a:pPr lvl="0"/>
            <a:r>
              <a:rPr lang="en-US" dirty="0"/>
              <a:t>Sensory toys: bean bags, lights…</a:t>
            </a:r>
          </a:p>
          <a:p>
            <a:pPr lvl="0"/>
            <a:r>
              <a:rPr lang="en-US" dirty="0"/>
              <a:t>Ball toys</a:t>
            </a:r>
          </a:p>
          <a:p>
            <a:pPr lvl="0"/>
            <a:r>
              <a:rPr lang="en-US" dirty="0"/>
              <a:t>Building and construction toys</a:t>
            </a:r>
          </a:p>
          <a:p>
            <a:pPr lvl="0"/>
            <a:r>
              <a:rPr lang="en-US" dirty="0"/>
              <a:t>Action games: kitchen, baby dolls…</a:t>
            </a:r>
          </a:p>
          <a:p>
            <a:pPr lvl="0"/>
            <a:r>
              <a:rPr lang="en-US" dirty="0"/>
              <a:t>Cars and vehicle play</a:t>
            </a:r>
          </a:p>
          <a:p>
            <a:pPr lvl="0"/>
            <a:r>
              <a:rPr lang="en-US" dirty="0"/>
              <a:t>Outdoor play: hide and seek, peekaboo…</a:t>
            </a:r>
          </a:p>
          <a:p>
            <a:pPr lvl="0"/>
            <a:r>
              <a:rPr lang="en-US" dirty="0"/>
              <a:t>Motor skills games: play dough, sand… </a:t>
            </a:r>
          </a:p>
          <a:p>
            <a:pPr lvl="0"/>
            <a:r>
              <a:rPr lang="en-US" dirty="0"/>
              <a:t>Boardgames: Bingo…</a:t>
            </a:r>
          </a:p>
          <a:p>
            <a:endParaRPr lang="en-US" dirty="0"/>
          </a:p>
        </p:txBody>
      </p:sp>
    </p:spTree>
    <p:extLst>
      <p:ext uri="{BB962C8B-B14F-4D97-AF65-F5344CB8AC3E}">
        <p14:creationId xmlns:p14="http://schemas.microsoft.com/office/powerpoint/2010/main" val="8821684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28809-7A5D-48F1-A6F1-5C07E04D8129}"/>
              </a:ext>
            </a:extLst>
          </p:cNvPr>
          <p:cNvSpPr>
            <a:spLocks noGrp="1"/>
          </p:cNvSpPr>
          <p:nvPr>
            <p:ph type="title"/>
          </p:nvPr>
        </p:nvSpPr>
        <p:spPr/>
        <p:txBody>
          <a:bodyPr/>
          <a:lstStyle/>
          <a:p>
            <a:r>
              <a:rPr lang="en-GB" dirty="0"/>
              <a:t>Shared Toy and Play Activity</a:t>
            </a:r>
          </a:p>
        </p:txBody>
      </p:sp>
      <p:pic>
        <p:nvPicPr>
          <p:cNvPr id="5" name="Picture 4" descr="A screenshot of a cell phone&#10;&#10;Description automatically generated">
            <a:extLst>
              <a:ext uri="{FF2B5EF4-FFF2-40B4-BE49-F238E27FC236}">
                <a16:creationId xmlns:a16="http://schemas.microsoft.com/office/drawing/2014/main" id="{7D59AE65-6ECE-4C70-8C48-BD0EFDDA4F5D}"/>
              </a:ext>
            </a:extLst>
          </p:cNvPr>
          <p:cNvPicPr>
            <a:picLocks noChangeAspect="1"/>
          </p:cNvPicPr>
          <p:nvPr/>
        </p:nvPicPr>
        <p:blipFill>
          <a:blip r:embed="rId2"/>
          <a:stretch>
            <a:fillRect/>
          </a:stretch>
        </p:blipFill>
        <p:spPr>
          <a:xfrm>
            <a:off x="0" y="1453453"/>
            <a:ext cx="9144000" cy="4424832"/>
          </a:xfrm>
          <a:prstGeom prst="rect">
            <a:avLst/>
          </a:prstGeom>
        </p:spPr>
      </p:pic>
    </p:spTree>
    <p:extLst>
      <p:ext uri="{BB962C8B-B14F-4D97-AF65-F5344CB8AC3E}">
        <p14:creationId xmlns:p14="http://schemas.microsoft.com/office/powerpoint/2010/main" val="29092705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2" name="Text Placeholder 1"/>
          <p:cNvSpPr>
            <a:spLocks noGrp="1"/>
          </p:cNvSpPr>
          <p:nvPr>
            <p:ph type="body" idx="1"/>
          </p:nvPr>
        </p:nvSpPr>
        <p:spPr>
          <a:xfrm>
            <a:off x="0" y="1319134"/>
            <a:ext cx="9144000" cy="5538866"/>
          </a:xfrm>
          <a:solidFill>
            <a:schemeClr val="bg1"/>
          </a:solidFill>
        </p:spPr>
        <p:txBody>
          <a:bodyPr>
            <a:normAutofit/>
          </a:bodyPr>
          <a:lstStyle/>
          <a:p>
            <a:pPr marL="25400" indent="0">
              <a:buNone/>
            </a:pPr>
            <a:r>
              <a:rPr lang="en-US" dirty="0"/>
              <a:t>Music is a powerful and motivating way to engage AAC users and a great opportunity to build language.</a:t>
            </a:r>
          </a:p>
          <a:p>
            <a:pPr lvl="0"/>
            <a:r>
              <a:rPr lang="en-US" b="1" dirty="0"/>
              <a:t>Choosing music:</a:t>
            </a:r>
            <a:r>
              <a:rPr lang="en-US" dirty="0"/>
              <a:t> Make choices about songs to listen to or to sing along to. Choose musical instruments.</a:t>
            </a:r>
          </a:p>
          <a:p>
            <a:pPr lvl="0"/>
            <a:r>
              <a:rPr lang="en-US" b="1" dirty="0"/>
              <a:t>Song of the day</a:t>
            </a:r>
            <a:r>
              <a:rPr lang="en-US" dirty="0"/>
              <a:t>: Every day one song is chosen, and it can be played throughout the day. Everyone can take a turn to pick a song. And everyone has a chance to give their opinion of chosen songs. </a:t>
            </a:r>
          </a:p>
          <a:p>
            <a:pPr lvl="0"/>
            <a:r>
              <a:rPr lang="en-US" b="1" dirty="0"/>
              <a:t>Model words</a:t>
            </a:r>
            <a:r>
              <a:rPr lang="en-US" dirty="0"/>
              <a:t>: more, loud, quiet, nice, start, stop….</a:t>
            </a:r>
          </a:p>
          <a:p>
            <a:endParaRPr lang="en-US" dirty="0"/>
          </a:p>
        </p:txBody>
      </p:sp>
      <p:sp>
        <p:nvSpPr>
          <p:cNvPr id="3" name="Title 2"/>
          <p:cNvSpPr>
            <a:spLocks noGrp="1"/>
          </p:cNvSpPr>
          <p:nvPr>
            <p:ph type="title"/>
          </p:nvPr>
        </p:nvSpPr>
        <p:spPr/>
        <p:txBody>
          <a:bodyPr/>
          <a:lstStyle/>
          <a:p>
            <a:r>
              <a:rPr lang="en-US" dirty="0"/>
              <a:t>Using music to build language</a:t>
            </a:r>
            <a:endParaRPr lang="en-GB" dirty="0"/>
          </a:p>
        </p:txBody>
      </p:sp>
    </p:spTree>
    <p:extLst>
      <p:ext uri="{BB962C8B-B14F-4D97-AF65-F5344CB8AC3E}">
        <p14:creationId xmlns:p14="http://schemas.microsoft.com/office/powerpoint/2010/main" val="13773802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Making up songs with AAC linked to a story</a:t>
            </a:r>
          </a:p>
        </p:txBody>
      </p:sp>
      <p:sp>
        <p:nvSpPr>
          <p:cNvPr id="3" name="Text Placeholder 2"/>
          <p:cNvSpPr>
            <a:spLocks noGrp="1"/>
          </p:cNvSpPr>
          <p:nvPr>
            <p:ph type="body" idx="1"/>
          </p:nvPr>
        </p:nvSpPr>
        <p:spPr>
          <a:xfrm>
            <a:off x="457199" y="1436913"/>
            <a:ext cx="8603543" cy="2159213"/>
          </a:xfrm>
        </p:spPr>
        <p:txBody>
          <a:bodyPr>
            <a:normAutofit fontScale="92500"/>
          </a:bodyPr>
          <a:lstStyle/>
          <a:p>
            <a:pPr marL="25400" indent="0">
              <a:buNone/>
            </a:pPr>
            <a:r>
              <a:rPr lang="en-GB" dirty="0"/>
              <a:t>Watch Brown Bear – AAC with colours and animals</a:t>
            </a:r>
          </a:p>
          <a:p>
            <a:pPr marL="25400" indent="0">
              <a:buNone/>
            </a:pPr>
            <a:r>
              <a:rPr lang="en-GB" dirty="0">
                <a:hlinkClick r:id="rId3"/>
              </a:rPr>
              <a:t>https://youtu.be/6RpxDvo6hZ8</a:t>
            </a:r>
            <a:r>
              <a:rPr lang="en-GB" dirty="0"/>
              <a:t> </a:t>
            </a:r>
          </a:p>
          <a:p>
            <a:pPr marL="25400" indent="0">
              <a:buNone/>
            </a:pPr>
            <a:r>
              <a:rPr lang="en-GB" dirty="0"/>
              <a:t>Design a similar activity using a book, symbols and if you can music (You can make it using PowerPoint)</a:t>
            </a:r>
          </a:p>
          <a:p>
            <a:pPr marL="25400" indent="0">
              <a:buNone/>
            </a:pPr>
            <a:endParaRPr lang="en-GB" dirty="0"/>
          </a:p>
          <a:p>
            <a:pPr marL="25400" indent="0">
              <a:buNone/>
            </a:pPr>
            <a:endParaRPr lang="en-GB" dirty="0"/>
          </a:p>
        </p:txBody>
      </p:sp>
      <p:pic>
        <p:nvPicPr>
          <p:cNvPr id="5" name="6RpxDvo6hZ8"/>
          <p:cNvPicPr>
            <a:picLocks noRot="1" noChangeAspect="1"/>
          </p:cNvPicPr>
          <p:nvPr>
            <a:videoFile r:link="rId1"/>
          </p:nvPr>
        </p:nvPicPr>
        <p:blipFill>
          <a:blip r:embed="rId4"/>
          <a:stretch>
            <a:fillRect/>
          </a:stretch>
        </p:blipFill>
        <p:spPr>
          <a:xfrm>
            <a:off x="2048755" y="3596127"/>
            <a:ext cx="5046489" cy="2838650"/>
          </a:xfrm>
          <a:prstGeom prst="rect">
            <a:avLst/>
          </a:prstGeom>
        </p:spPr>
      </p:pic>
    </p:spTree>
    <p:extLst>
      <p:ext uri="{BB962C8B-B14F-4D97-AF65-F5344CB8AC3E}">
        <p14:creationId xmlns:p14="http://schemas.microsoft.com/office/powerpoint/2010/main" val="25511946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GB" dirty="0"/>
              <a:t>Get Creative</a:t>
            </a:r>
            <a:br>
              <a:rPr lang="en-GB" dirty="0"/>
            </a:br>
            <a:r>
              <a:rPr lang="en-GB" dirty="0"/>
              <a:t>Build Communication Everywhere</a:t>
            </a:r>
          </a:p>
        </p:txBody>
      </p:sp>
      <p:sp>
        <p:nvSpPr>
          <p:cNvPr id="2" name="Text Placeholder 1"/>
          <p:cNvSpPr>
            <a:spLocks noGrp="1"/>
          </p:cNvSpPr>
          <p:nvPr>
            <p:ph type="body" idx="1"/>
          </p:nvPr>
        </p:nvSpPr>
        <p:spPr/>
        <p:txBody>
          <a:bodyPr>
            <a:normAutofit/>
          </a:bodyPr>
          <a:lstStyle/>
          <a:p>
            <a:pPr marL="25400" indent="0" algn="ctr">
              <a:buNone/>
            </a:pPr>
            <a:r>
              <a:rPr lang="en-US" sz="4800" b="1" dirty="0">
                <a:solidFill>
                  <a:srgbClr val="FF0000"/>
                </a:solidFill>
                <a:effectLst>
                  <a:outerShdw blurRad="38100" dist="38100" dir="2700000" algn="tl">
                    <a:srgbClr val="000000">
                      <a:alpha val="43137"/>
                    </a:srgbClr>
                  </a:outerShdw>
                </a:effectLst>
              </a:rPr>
              <a:t>Have fun with AAC </a:t>
            </a:r>
            <a:r>
              <a:rPr lang="en-US" sz="4800" b="1">
                <a:solidFill>
                  <a:srgbClr val="FF0000"/>
                </a:solidFill>
                <a:effectLst>
                  <a:outerShdw blurRad="38100" dist="38100" dir="2700000" algn="tl">
                    <a:srgbClr val="000000">
                      <a:alpha val="43137"/>
                    </a:srgbClr>
                  </a:outerShdw>
                </a:effectLst>
              </a:rPr>
              <a:t>at home and </a:t>
            </a:r>
            <a:r>
              <a:rPr lang="en-US" sz="4800" b="1" dirty="0">
                <a:solidFill>
                  <a:srgbClr val="FF0000"/>
                </a:solidFill>
                <a:effectLst>
                  <a:outerShdw blurRad="38100" dist="38100" dir="2700000" algn="tl">
                    <a:srgbClr val="000000">
                      <a:alpha val="43137"/>
                    </a:srgbClr>
                  </a:outerShdw>
                </a:effectLst>
              </a:rPr>
              <a:t>everywhere! </a:t>
            </a:r>
          </a:p>
          <a:p>
            <a:endParaRPr lang="en-US" dirty="0"/>
          </a:p>
        </p:txBody>
      </p:sp>
      <p:pic>
        <p:nvPicPr>
          <p:cNvPr id="7170" name="Picture 2" descr="http://www.arasaac.org/classes/img/thumbnail.php?i=c2l6ZT0zMDAmcnV0YT0uLi8uLi9yZXBvc2l0b3Jpby9vcmlnaW5hbGVzLzcwOTkucG5n">
            <a:extLst>
              <a:ext uri="{FF2B5EF4-FFF2-40B4-BE49-F238E27FC236}">
                <a16:creationId xmlns:a16="http://schemas.microsoft.com/office/drawing/2014/main" id="{01282058-0478-41BE-9EEC-66AF4EC852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43250" y="3769089"/>
            <a:ext cx="28575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14902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13"/>
          <p:cNvSpPr txBox="1">
            <a:spLocks noGrp="1"/>
          </p:cNvSpPr>
          <p:nvPr>
            <p:ph type="title"/>
          </p:nvPr>
        </p:nvSpPr>
        <p:spPr>
          <a:xfrm>
            <a:off x="468630" y="143678"/>
            <a:ext cx="7886700" cy="994172"/>
          </a:xfrm>
          <a:prstGeom prst="rect">
            <a:avLst/>
          </a:prstGeom>
          <a:noFill/>
          <a:ln>
            <a:noFill/>
          </a:ln>
        </p:spPr>
        <p:txBody>
          <a:bodyPr spcFirstLastPara="1" wrap="square" lIns="68550" tIns="34275" rIns="68550" bIns="34275" anchor="ctr" anchorCtr="0">
            <a:noAutofit/>
          </a:bodyPr>
          <a:lstStyle/>
          <a:p>
            <a:pPr marL="0" lvl="0" indent="0" algn="ctr" rtl="0">
              <a:spcBef>
                <a:spcPts val="0"/>
              </a:spcBef>
              <a:spcAft>
                <a:spcPts val="0"/>
              </a:spcAft>
              <a:buClr>
                <a:schemeClr val="lt1"/>
              </a:buClr>
              <a:buSzPts val="4400"/>
              <a:buFont typeface="Calibri"/>
              <a:buNone/>
            </a:pPr>
            <a:r>
              <a:rPr lang="en-GB"/>
              <a:t>Summary</a:t>
            </a:r>
            <a:endParaRPr/>
          </a:p>
        </p:txBody>
      </p:sp>
      <p:sp>
        <p:nvSpPr>
          <p:cNvPr id="3" name="Text Placeholder 2"/>
          <p:cNvSpPr>
            <a:spLocks noGrp="1"/>
          </p:cNvSpPr>
          <p:nvPr>
            <p:ph type="body" idx="1"/>
          </p:nvPr>
        </p:nvSpPr>
        <p:spPr>
          <a:xfrm>
            <a:off x="468630" y="1652067"/>
            <a:ext cx="8229600" cy="4568095"/>
          </a:xfrm>
        </p:spPr>
        <p:txBody>
          <a:bodyPr>
            <a:normAutofit fontScale="92500" lnSpcReduction="10000"/>
          </a:bodyPr>
          <a:lstStyle/>
          <a:p>
            <a:r>
              <a:rPr lang="en-US" dirty="0"/>
              <a:t>It’s important to provide access to an AAC system all the time</a:t>
            </a:r>
            <a:endParaRPr lang="en-GB" dirty="0"/>
          </a:p>
          <a:p>
            <a:r>
              <a:rPr lang="en-GB" dirty="0"/>
              <a:t>If a High-tech device is used, try to provide Low-tech options as well.</a:t>
            </a:r>
          </a:p>
          <a:p>
            <a:r>
              <a:rPr lang="en-GB" dirty="0"/>
              <a:t>Provide fun and motivating activities to make AAC inclusive</a:t>
            </a:r>
          </a:p>
          <a:p>
            <a:r>
              <a:rPr lang="en-GB" dirty="0"/>
              <a:t>Model language during interactions </a:t>
            </a:r>
          </a:p>
          <a:p>
            <a:r>
              <a:rPr lang="en-GB" dirty="0"/>
              <a:t>Use Creativity, Games, Music… to build language</a:t>
            </a:r>
          </a:p>
          <a:p>
            <a:r>
              <a:rPr lang="en-GB" dirty="0"/>
              <a:t>Have fun while using AAC</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Google Shape;39;p2"/>
          <p:cNvSpPr txBox="1">
            <a:spLocks noGrp="1"/>
          </p:cNvSpPr>
          <p:nvPr>
            <p:ph type="title"/>
          </p:nvPr>
        </p:nvSpPr>
        <p:spPr>
          <a:xfrm>
            <a:off x="728543" y="93749"/>
            <a:ext cx="7886700" cy="994172"/>
          </a:xfrm>
          <a:prstGeom prst="rect">
            <a:avLst/>
          </a:prstGeom>
          <a:noFill/>
          <a:ln>
            <a:noFill/>
          </a:ln>
        </p:spPr>
        <p:txBody>
          <a:bodyPr spcFirstLastPara="1" wrap="square" lIns="68550" tIns="34275" rIns="68550" bIns="34275" anchor="ctr" anchorCtr="0">
            <a:noAutofit/>
          </a:bodyPr>
          <a:lstStyle/>
          <a:p>
            <a:pPr marL="0" lvl="0" indent="0" algn="ctr" rtl="0">
              <a:spcBef>
                <a:spcPts val="0"/>
              </a:spcBef>
              <a:spcAft>
                <a:spcPts val="0"/>
              </a:spcAft>
              <a:buClr>
                <a:schemeClr val="lt1"/>
              </a:buClr>
              <a:buSzPts val="4400"/>
              <a:buFont typeface="Calibri"/>
              <a:buNone/>
            </a:pPr>
            <a:r>
              <a:rPr lang="en-GB" dirty="0"/>
              <a:t>What we will cover</a:t>
            </a:r>
            <a:endParaRPr dirty="0"/>
          </a:p>
        </p:txBody>
      </p:sp>
      <p:sp>
        <p:nvSpPr>
          <p:cNvPr id="2" name="Text Placeholder 1"/>
          <p:cNvSpPr>
            <a:spLocks noGrp="1"/>
          </p:cNvSpPr>
          <p:nvPr>
            <p:ph type="body" idx="1"/>
          </p:nvPr>
        </p:nvSpPr>
        <p:spPr>
          <a:xfrm>
            <a:off x="457200" y="2608288"/>
            <a:ext cx="8229600" cy="2008682"/>
          </a:xfrm>
        </p:spPr>
        <p:txBody>
          <a:bodyPr/>
          <a:lstStyle/>
          <a:p>
            <a:r>
              <a:rPr lang="en-GB" dirty="0"/>
              <a:t>Consistency in AAC</a:t>
            </a:r>
          </a:p>
          <a:p>
            <a:r>
              <a:rPr lang="en-GB" dirty="0"/>
              <a:t>Low-Tech Availability</a:t>
            </a:r>
          </a:p>
          <a:p>
            <a:r>
              <a:rPr lang="en-GB" dirty="0"/>
              <a:t>Activities for the AAC Journey</a:t>
            </a:r>
            <a:endParaRPr lang="en-US" dirty="0"/>
          </a:p>
        </p:txBody>
      </p:sp>
      <p:pic>
        <p:nvPicPr>
          <p:cNvPr id="5" name="Picture 4" descr="shape sorte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5251" y="4427924"/>
            <a:ext cx="2430076" cy="2430076"/>
          </a:xfrm>
          <a:prstGeom prst="rect">
            <a:avLst/>
          </a:prstGeom>
        </p:spPr>
      </p:pic>
      <p:pic>
        <p:nvPicPr>
          <p:cNvPr id="6" name="Picture 5" descr="book"/>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88001" y="1549065"/>
            <a:ext cx="2118445" cy="2118445"/>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68892" y="3782892"/>
            <a:ext cx="3075108" cy="307510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48" name="Google Shape;48;p3"/>
          <p:cNvSpPr txBox="1">
            <a:spLocks noGrp="1"/>
          </p:cNvSpPr>
          <p:nvPr>
            <p:ph type="title"/>
          </p:nvPr>
        </p:nvSpPr>
        <p:spPr>
          <a:xfrm>
            <a:off x="690123" y="139854"/>
            <a:ext cx="7886700" cy="994172"/>
          </a:xfrm>
          <a:prstGeom prst="rect">
            <a:avLst/>
          </a:prstGeom>
          <a:noFill/>
          <a:ln>
            <a:noFill/>
          </a:ln>
        </p:spPr>
        <p:txBody>
          <a:bodyPr spcFirstLastPara="1" wrap="square" lIns="68550" tIns="34275" rIns="68550" bIns="34275" anchor="ctr" anchorCtr="0">
            <a:noAutofit/>
          </a:bodyPr>
          <a:lstStyle/>
          <a:p>
            <a:pPr marL="0" lvl="0" indent="0" algn="ctr" rtl="0">
              <a:spcBef>
                <a:spcPts val="0"/>
              </a:spcBef>
              <a:spcAft>
                <a:spcPts val="0"/>
              </a:spcAft>
              <a:buClr>
                <a:schemeClr val="lt1"/>
              </a:buClr>
              <a:buSzPts val="4400"/>
              <a:buFont typeface="Calibri"/>
              <a:buNone/>
            </a:pPr>
            <a:r>
              <a:rPr lang="en-GB" dirty="0"/>
              <a:t>Consistency in AAC</a:t>
            </a:r>
            <a:endParaRPr dirty="0"/>
          </a:p>
        </p:txBody>
      </p:sp>
      <p:sp>
        <p:nvSpPr>
          <p:cNvPr id="2" name="Text Placeholder 1"/>
          <p:cNvSpPr>
            <a:spLocks noGrp="1"/>
          </p:cNvSpPr>
          <p:nvPr>
            <p:ph type="body" idx="1"/>
          </p:nvPr>
        </p:nvSpPr>
        <p:spPr>
          <a:xfrm>
            <a:off x="422622" y="1379095"/>
            <a:ext cx="8154201" cy="3346586"/>
          </a:xfrm>
        </p:spPr>
        <p:txBody>
          <a:bodyPr>
            <a:normAutofit fontScale="77500" lnSpcReduction="20000"/>
          </a:bodyPr>
          <a:lstStyle/>
          <a:p>
            <a:pPr marL="25400" indent="0">
              <a:buNone/>
            </a:pPr>
            <a:r>
              <a:rPr lang="en-US" dirty="0"/>
              <a:t>Three things need to stay consistent for a child’s use of AAC. </a:t>
            </a:r>
          </a:p>
          <a:p>
            <a:pPr marL="539750" indent="-514350">
              <a:buFont typeface="+mj-lt"/>
              <a:buAutoNum type="arabicPeriod"/>
            </a:pPr>
            <a:r>
              <a:rPr lang="en-US" dirty="0"/>
              <a:t>Easy access to AAC systems at all times. It needs to be in easy reach and/or always in the same place depending on sensory and motor abilities.</a:t>
            </a:r>
          </a:p>
          <a:p>
            <a:pPr marL="539750" indent="-514350">
              <a:buFont typeface="+mj-lt"/>
              <a:buAutoNum type="arabicPeriod"/>
            </a:pPr>
            <a:r>
              <a:rPr lang="en-US" dirty="0"/>
              <a:t>Experiencing the AAC system being used by everyone around them to communicate real messages in real situations: MODELLING.</a:t>
            </a:r>
          </a:p>
          <a:p>
            <a:pPr marL="539750" indent="-514350">
              <a:buFont typeface="+mj-lt"/>
              <a:buAutoNum type="arabicPeriod"/>
            </a:pPr>
            <a:r>
              <a:rPr lang="en-US" dirty="0"/>
              <a:t>Symbols are found under the same categories and in the same way whatever the system. </a:t>
            </a:r>
          </a:p>
          <a:p>
            <a:pPr marL="25400" indent="0">
              <a:buNone/>
            </a:pPr>
            <a:endParaRPr lang="en-US" dirty="0"/>
          </a:p>
        </p:txBody>
      </p:sp>
      <p:pic>
        <p:nvPicPr>
          <p:cNvPr id="1026" name="Picture 2" descr="Eye gaze">
            <a:extLst>
              <a:ext uri="{FF2B5EF4-FFF2-40B4-BE49-F238E27FC236}">
                <a16:creationId xmlns:a16="http://schemas.microsoft.com/office/drawing/2014/main" id="{62CEF522-194B-4B74-9E1C-5F9CF4236B2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43845" y="4819746"/>
            <a:ext cx="1926551" cy="192655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communication chart">
            <a:extLst>
              <a:ext uri="{FF2B5EF4-FFF2-40B4-BE49-F238E27FC236}">
                <a16:creationId xmlns:a16="http://schemas.microsoft.com/office/drawing/2014/main" id="{166EEB1C-AF4C-4BD4-B89A-C03EBAF23E4C}"/>
              </a:ext>
            </a:extLst>
          </p:cNvPr>
          <p:cNvPicPr>
            <a:picLocks noChangeAspect="1"/>
          </p:cNvPicPr>
          <p:nvPr/>
        </p:nvPicPr>
        <p:blipFill>
          <a:blip r:embed="rId4"/>
          <a:stretch>
            <a:fillRect/>
          </a:stretch>
        </p:blipFill>
        <p:spPr>
          <a:xfrm>
            <a:off x="5206679" y="4819746"/>
            <a:ext cx="2038253" cy="2038253"/>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48" name="Google Shape;48;p3"/>
          <p:cNvSpPr txBox="1">
            <a:spLocks noGrp="1"/>
          </p:cNvSpPr>
          <p:nvPr>
            <p:ph type="title"/>
          </p:nvPr>
        </p:nvSpPr>
        <p:spPr>
          <a:xfrm>
            <a:off x="690123" y="139854"/>
            <a:ext cx="7886700" cy="994172"/>
          </a:xfrm>
          <a:prstGeom prst="rect">
            <a:avLst/>
          </a:prstGeom>
          <a:noFill/>
          <a:ln>
            <a:noFill/>
          </a:ln>
        </p:spPr>
        <p:txBody>
          <a:bodyPr spcFirstLastPara="1" wrap="square" lIns="68550" tIns="34275" rIns="68550" bIns="34275" anchor="ctr" anchorCtr="0">
            <a:noAutofit/>
          </a:bodyPr>
          <a:lstStyle/>
          <a:p>
            <a:pPr lvl="0">
              <a:buSzPts val="4400"/>
            </a:pPr>
            <a:r>
              <a:rPr lang="en-GB" dirty="0"/>
              <a:t>Low-Tech Availability</a:t>
            </a:r>
            <a:endParaRPr dirty="0"/>
          </a:p>
        </p:txBody>
      </p:sp>
      <p:sp>
        <p:nvSpPr>
          <p:cNvPr id="2" name="Text Placeholder 1"/>
          <p:cNvSpPr>
            <a:spLocks noGrp="1"/>
          </p:cNvSpPr>
          <p:nvPr>
            <p:ph type="body" idx="1"/>
          </p:nvPr>
        </p:nvSpPr>
        <p:spPr>
          <a:xfrm>
            <a:off x="0" y="1334126"/>
            <a:ext cx="9144000" cy="3432746"/>
          </a:xfrm>
        </p:spPr>
        <p:txBody>
          <a:bodyPr>
            <a:normAutofit fontScale="85000" lnSpcReduction="10000"/>
          </a:bodyPr>
          <a:lstStyle/>
          <a:p>
            <a:r>
              <a:rPr lang="en-US" dirty="0"/>
              <a:t>If high-tech AAC systems (such as an AAC app on an iPad) are used, ensure low-tech (books/board) versions are easily accessed – technology does not always work! </a:t>
            </a:r>
          </a:p>
          <a:p>
            <a:r>
              <a:rPr lang="en-US" dirty="0"/>
              <a:t>Use laminated boards to label places, choices and actions in rooms e.g. bathroom – washing routine, kitchen – choosing food. </a:t>
            </a:r>
          </a:p>
          <a:p>
            <a:r>
              <a:rPr lang="en-US" dirty="0"/>
              <a:t>Make small laminated card keyrings that can be attached to wheelchairs or are easy to have to hand with key words. </a:t>
            </a:r>
          </a:p>
          <a:p>
            <a:pPr marL="25400" indent="0">
              <a:buNone/>
            </a:pPr>
            <a:endParaRPr lang="en-US" dirty="0"/>
          </a:p>
        </p:txBody>
      </p:sp>
      <p:pic>
        <p:nvPicPr>
          <p:cNvPr id="2050" name="Picture 2" descr="computer screen with communication chart">
            <a:extLst>
              <a:ext uri="{FF2B5EF4-FFF2-40B4-BE49-F238E27FC236}">
                <a16:creationId xmlns:a16="http://schemas.microsoft.com/office/drawing/2014/main" id="{8439D2B6-4B0E-4E5F-AC13-13EC3BA450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2202" y="4898665"/>
            <a:ext cx="2001473" cy="1874998"/>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ommunication board">
            <a:extLst>
              <a:ext uri="{FF2B5EF4-FFF2-40B4-BE49-F238E27FC236}">
                <a16:creationId xmlns:a16="http://schemas.microsoft.com/office/drawing/2014/main" id="{D44AB7C0-0D9E-4AB6-81E6-191B1CABDBD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11496" y="4898665"/>
            <a:ext cx="1882090" cy="188209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washing keyring"/>
          <p:cNvPicPr>
            <a:picLocks noChangeAspect="1"/>
          </p:cNvPicPr>
          <p:nvPr/>
        </p:nvPicPr>
        <p:blipFill>
          <a:blip r:embed="rId5"/>
          <a:stretch>
            <a:fillRect/>
          </a:stretch>
        </p:blipFill>
        <p:spPr>
          <a:xfrm>
            <a:off x="5974065" y="5153665"/>
            <a:ext cx="1637947" cy="1559683"/>
          </a:xfrm>
          <a:prstGeom prst="rect">
            <a:avLst/>
          </a:prstGeom>
        </p:spPr>
      </p:pic>
    </p:spTree>
    <p:extLst>
      <p:ext uri="{BB962C8B-B14F-4D97-AF65-F5344CB8AC3E}">
        <p14:creationId xmlns:p14="http://schemas.microsoft.com/office/powerpoint/2010/main" val="2830494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3" name="Title 2"/>
          <p:cNvSpPr>
            <a:spLocks noGrp="1"/>
          </p:cNvSpPr>
          <p:nvPr>
            <p:ph type="title"/>
          </p:nvPr>
        </p:nvSpPr>
        <p:spPr/>
        <p:txBody>
          <a:bodyPr/>
          <a:lstStyle/>
          <a:p>
            <a:r>
              <a:rPr lang="en-GB" dirty="0"/>
              <a:t>AAC is a journey</a:t>
            </a:r>
          </a:p>
        </p:txBody>
      </p:sp>
      <p:sp>
        <p:nvSpPr>
          <p:cNvPr id="2" name="Text Placeholder 1"/>
          <p:cNvSpPr>
            <a:spLocks noGrp="1"/>
          </p:cNvSpPr>
          <p:nvPr>
            <p:ph type="body" idx="1"/>
          </p:nvPr>
        </p:nvSpPr>
        <p:spPr>
          <a:xfrm>
            <a:off x="457200" y="1475334"/>
            <a:ext cx="4329953" cy="4353298"/>
          </a:xfrm>
        </p:spPr>
        <p:txBody>
          <a:bodyPr>
            <a:normAutofit/>
          </a:bodyPr>
          <a:lstStyle/>
          <a:p>
            <a:pPr marL="25400" indent="0">
              <a:buNone/>
            </a:pPr>
            <a:endParaRPr lang="en-US" dirty="0"/>
          </a:p>
          <a:p>
            <a:pPr marL="25400" indent="0">
              <a:buNone/>
            </a:pPr>
            <a:endParaRPr lang="en-US" dirty="0"/>
          </a:p>
          <a:p>
            <a:pPr marL="25400" indent="0">
              <a:buNone/>
            </a:pPr>
            <a:r>
              <a:rPr lang="en-US" dirty="0"/>
              <a:t>Remember the </a:t>
            </a:r>
            <a:r>
              <a:rPr lang="en-US" dirty="0">
                <a:solidFill>
                  <a:srgbClr val="C00000"/>
                </a:solidFill>
              </a:rPr>
              <a:t>Ten Steps to AAC interaction </a:t>
            </a:r>
            <a:r>
              <a:rPr lang="en-US" dirty="0"/>
              <a:t>in Module 5 Unit 3. </a:t>
            </a:r>
          </a:p>
        </p:txBody>
      </p:sp>
      <p:pic>
        <p:nvPicPr>
          <p:cNvPr id="3076" name="Picture 4" descr="journey">
            <a:extLst>
              <a:ext uri="{FF2B5EF4-FFF2-40B4-BE49-F238E27FC236}">
                <a16:creationId xmlns:a16="http://schemas.microsoft.com/office/drawing/2014/main" id="{C97D3E28-492E-4A15-8F50-4FF926A2FC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57941" y="5048277"/>
            <a:ext cx="1743543" cy="1743543"/>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steps">
            <a:extLst>
              <a:ext uri="{FF2B5EF4-FFF2-40B4-BE49-F238E27FC236}">
                <a16:creationId xmlns:a16="http://schemas.microsoft.com/office/drawing/2014/main" id="{E771CFC9-81F3-4FA1-9E00-89939A0F6A0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2052" y="4974603"/>
            <a:ext cx="1743543" cy="1743543"/>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communication chart">
            <a:extLst>
              <a:ext uri="{FF2B5EF4-FFF2-40B4-BE49-F238E27FC236}">
                <a16:creationId xmlns:a16="http://schemas.microsoft.com/office/drawing/2014/main" id="{89AFF27D-31DB-45EF-A65F-7C55819C98D5}"/>
              </a:ext>
            </a:extLst>
          </p:cNvPr>
          <p:cNvPicPr>
            <a:picLocks noChangeAspect="1"/>
          </p:cNvPicPr>
          <p:nvPr/>
        </p:nvPicPr>
        <p:blipFill>
          <a:blip r:embed="rId5"/>
          <a:stretch>
            <a:fillRect/>
          </a:stretch>
        </p:blipFill>
        <p:spPr>
          <a:xfrm>
            <a:off x="5983830" y="4974603"/>
            <a:ext cx="1883397" cy="1883397"/>
          </a:xfrm>
          <a:prstGeom prst="rect">
            <a:avLst/>
          </a:prstGeom>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48303" y="1475334"/>
            <a:ext cx="3680652" cy="3364298"/>
          </a:xfrm>
          <a:prstGeom prst="rect">
            <a:avLst/>
          </a:prstGeom>
        </p:spPr>
      </p:pic>
    </p:spTree>
    <p:extLst>
      <p:ext uri="{BB962C8B-B14F-4D97-AF65-F5344CB8AC3E}">
        <p14:creationId xmlns:p14="http://schemas.microsoft.com/office/powerpoint/2010/main" val="3116039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6CF4D-2147-472F-90AB-E83CD078EDF5}"/>
              </a:ext>
            </a:extLst>
          </p:cNvPr>
          <p:cNvSpPr>
            <a:spLocks noGrp="1"/>
          </p:cNvSpPr>
          <p:nvPr>
            <p:ph type="title"/>
          </p:nvPr>
        </p:nvSpPr>
        <p:spPr/>
        <p:txBody>
          <a:bodyPr/>
          <a:lstStyle/>
          <a:p>
            <a:r>
              <a:rPr lang="en-US" dirty="0">
                <a:solidFill>
                  <a:schemeClr val="bg1"/>
                </a:solidFill>
              </a:rPr>
              <a:t>Ten Steps to AAC interaction</a:t>
            </a:r>
            <a:endParaRPr lang="en-GB" dirty="0">
              <a:solidFill>
                <a:schemeClr val="bg1"/>
              </a:solidFill>
            </a:endParaRPr>
          </a:p>
        </p:txBody>
      </p:sp>
      <p:sp>
        <p:nvSpPr>
          <p:cNvPr id="4" name="Rectangle 3">
            <a:extLst>
              <a:ext uri="{FF2B5EF4-FFF2-40B4-BE49-F238E27FC236}">
                <a16:creationId xmlns:a16="http://schemas.microsoft.com/office/drawing/2014/main" id="{CC73FCDC-B360-4AF3-92EB-0E5DBA8D8AF6}"/>
              </a:ext>
            </a:extLst>
          </p:cNvPr>
          <p:cNvSpPr/>
          <p:nvPr/>
        </p:nvSpPr>
        <p:spPr>
          <a:xfrm>
            <a:off x="339634" y="1659285"/>
            <a:ext cx="7576457" cy="4524315"/>
          </a:xfrm>
          <a:prstGeom prst="rect">
            <a:avLst/>
          </a:prstGeom>
        </p:spPr>
        <p:txBody>
          <a:bodyPr wrap="square">
            <a:spAutoFit/>
          </a:bodyPr>
          <a:lstStyle/>
          <a:p>
            <a:r>
              <a:rPr lang="en-GB" sz="2400" b="1" dirty="0">
                <a:solidFill>
                  <a:srgbClr val="555555"/>
                </a:solidFill>
                <a:latin typeface="Open Sans"/>
              </a:rPr>
              <a:t>Step 1 Provide reasons to interact </a:t>
            </a:r>
            <a:br>
              <a:rPr lang="en-GB" sz="2400" dirty="0">
                <a:solidFill>
                  <a:srgbClr val="555555"/>
                </a:solidFill>
                <a:latin typeface="Open Sans"/>
              </a:rPr>
            </a:br>
            <a:r>
              <a:rPr lang="en-GB" sz="2400" b="1" dirty="0">
                <a:solidFill>
                  <a:srgbClr val="555555"/>
                </a:solidFill>
                <a:latin typeface="Open Sans"/>
              </a:rPr>
              <a:t>Step 2 Select ways to communicate</a:t>
            </a:r>
            <a:endParaRPr lang="en-GB" sz="2400" dirty="0">
              <a:solidFill>
                <a:srgbClr val="555555"/>
              </a:solidFill>
              <a:latin typeface="Open Sans"/>
            </a:endParaRPr>
          </a:p>
          <a:p>
            <a:r>
              <a:rPr lang="en-GB" sz="2400" b="1" dirty="0">
                <a:solidFill>
                  <a:srgbClr val="555555"/>
                </a:solidFill>
                <a:latin typeface="Open Sans"/>
              </a:rPr>
              <a:t>Step 3 Use appropriate </a:t>
            </a:r>
            <a:r>
              <a:rPr lang="en-GB" sz="2400" b="1" dirty="0">
                <a:solidFill>
                  <a:srgbClr val="017BB8"/>
                </a:solidFill>
                <a:latin typeface="Open Sans"/>
                <a:hlinkClick r:id="rId2" tooltip="AAC Glossary: Vocabulary"/>
              </a:rPr>
              <a:t>vocabulary</a:t>
            </a:r>
            <a:br>
              <a:rPr lang="en-GB" sz="2400" dirty="0">
                <a:solidFill>
                  <a:srgbClr val="555555"/>
                </a:solidFill>
                <a:latin typeface="Open Sans"/>
              </a:rPr>
            </a:br>
            <a:r>
              <a:rPr lang="en-GB" sz="2400" b="1" dirty="0">
                <a:solidFill>
                  <a:srgbClr val="555555"/>
                </a:solidFill>
                <a:latin typeface="Open Sans"/>
              </a:rPr>
              <a:t>Step 4 Think about the way you communicate</a:t>
            </a:r>
            <a:endParaRPr lang="en-GB" sz="2400" dirty="0">
              <a:solidFill>
                <a:srgbClr val="555555"/>
              </a:solidFill>
              <a:latin typeface="Open Sans"/>
            </a:endParaRPr>
          </a:p>
          <a:p>
            <a:r>
              <a:rPr lang="en-GB" sz="2400" b="1" dirty="0">
                <a:solidFill>
                  <a:srgbClr val="555555"/>
                </a:solidFill>
                <a:latin typeface="Open Sans"/>
              </a:rPr>
              <a:t>Step 5 Use </a:t>
            </a:r>
            <a:r>
              <a:rPr lang="en-GB" sz="2400" b="1" dirty="0">
                <a:solidFill>
                  <a:srgbClr val="017BB8"/>
                </a:solidFill>
                <a:latin typeface="Open Sans"/>
                <a:hlinkClick r:id="rId3" tooltip="AAC Glossary: AAC"/>
              </a:rPr>
              <a:t>AAC</a:t>
            </a:r>
            <a:r>
              <a:rPr lang="en-GB" sz="2400" b="1" dirty="0">
                <a:solidFill>
                  <a:srgbClr val="555555"/>
                </a:solidFill>
                <a:latin typeface="Open Sans"/>
              </a:rPr>
              <a:t> whenever possible </a:t>
            </a:r>
            <a:endParaRPr lang="en-GB" sz="2400" dirty="0">
              <a:solidFill>
                <a:srgbClr val="555555"/>
              </a:solidFill>
              <a:latin typeface="Open Sans"/>
            </a:endParaRPr>
          </a:p>
          <a:p>
            <a:r>
              <a:rPr lang="en-GB" sz="2400" b="1" dirty="0">
                <a:solidFill>
                  <a:srgbClr val="555555"/>
                </a:solidFill>
                <a:latin typeface="Open Sans"/>
              </a:rPr>
              <a:t>Step 6 Make time and repeat interactions</a:t>
            </a:r>
            <a:br>
              <a:rPr lang="en-GB" sz="2400" dirty="0">
                <a:solidFill>
                  <a:srgbClr val="555555"/>
                </a:solidFill>
                <a:latin typeface="Open Sans"/>
              </a:rPr>
            </a:br>
            <a:r>
              <a:rPr lang="en-GB" sz="2400" b="1" dirty="0">
                <a:solidFill>
                  <a:srgbClr val="555555"/>
                </a:solidFill>
                <a:latin typeface="Open Sans"/>
              </a:rPr>
              <a:t>Step 7 Modelling – </a:t>
            </a:r>
            <a:r>
              <a:rPr lang="en-GB" sz="2400" b="1" dirty="0">
                <a:solidFill>
                  <a:srgbClr val="017BB8"/>
                </a:solidFill>
                <a:latin typeface="Open Sans"/>
                <a:hlinkClick r:id="rId4" tooltip="AAC Glossary: Aided Language Stimulation"/>
              </a:rPr>
              <a:t>Aided Language Stimulation</a:t>
            </a:r>
            <a:endParaRPr lang="en-GB" sz="2400" dirty="0">
              <a:solidFill>
                <a:srgbClr val="555555"/>
              </a:solidFill>
              <a:latin typeface="Open Sans"/>
            </a:endParaRPr>
          </a:p>
          <a:p>
            <a:r>
              <a:rPr lang="en-GB" sz="2400" b="1" dirty="0">
                <a:solidFill>
                  <a:srgbClr val="555555"/>
                </a:solidFill>
                <a:latin typeface="Open Sans"/>
              </a:rPr>
              <a:t>Step 8 Turn taking</a:t>
            </a:r>
            <a:br>
              <a:rPr lang="en-GB" sz="2400" dirty="0">
                <a:solidFill>
                  <a:srgbClr val="555555"/>
                </a:solidFill>
                <a:latin typeface="Open Sans"/>
              </a:rPr>
            </a:br>
            <a:r>
              <a:rPr lang="en-GB" sz="2400" b="1" dirty="0">
                <a:solidFill>
                  <a:srgbClr val="555555"/>
                </a:solidFill>
                <a:latin typeface="Open Sans"/>
              </a:rPr>
              <a:t>Step 9 Respond immediately to Communication   </a:t>
            </a:r>
          </a:p>
          <a:p>
            <a:r>
              <a:rPr lang="en-GB" sz="2400" b="1" dirty="0">
                <a:solidFill>
                  <a:srgbClr val="555555"/>
                </a:solidFill>
                <a:latin typeface="Open Sans"/>
              </a:rPr>
              <a:t>            attempts</a:t>
            </a:r>
          </a:p>
          <a:p>
            <a:pPr algn="ctr"/>
            <a:br>
              <a:rPr lang="en-GB" sz="2400" dirty="0">
                <a:solidFill>
                  <a:srgbClr val="555555"/>
                </a:solidFill>
                <a:latin typeface="Open Sans"/>
              </a:rPr>
            </a:br>
            <a:r>
              <a:rPr lang="en-GB" sz="2400" b="1" dirty="0">
                <a:solidFill>
                  <a:srgbClr val="555555"/>
                </a:solidFill>
                <a:highlight>
                  <a:srgbClr val="FFFF00"/>
                </a:highlight>
                <a:latin typeface="Open Sans"/>
              </a:rPr>
              <a:t>Step 10 		Have fun!</a:t>
            </a:r>
            <a:endParaRPr lang="en-GB" sz="1600" dirty="0">
              <a:solidFill>
                <a:srgbClr val="555555"/>
              </a:solidFill>
              <a:highlight>
                <a:srgbClr val="FFFF00"/>
              </a:highlight>
              <a:latin typeface="Open Sans"/>
            </a:endParaRPr>
          </a:p>
        </p:txBody>
      </p:sp>
    </p:spTree>
    <p:extLst>
      <p:ext uri="{BB962C8B-B14F-4D97-AF65-F5344CB8AC3E}">
        <p14:creationId xmlns:p14="http://schemas.microsoft.com/office/powerpoint/2010/main" val="3115543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3" name="Title 2"/>
          <p:cNvSpPr>
            <a:spLocks noGrp="1"/>
          </p:cNvSpPr>
          <p:nvPr>
            <p:ph type="title"/>
          </p:nvPr>
        </p:nvSpPr>
        <p:spPr/>
        <p:txBody>
          <a:bodyPr/>
          <a:lstStyle/>
          <a:p>
            <a:r>
              <a:rPr lang="en-GB" dirty="0"/>
              <a:t>Activities</a:t>
            </a:r>
          </a:p>
        </p:txBody>
      </p:sp>
      <p:sp>
        <p:nvSpPr>
          <p:cNvPr id="2" name="Text Placeholder 1"/>
          <p:cNvSpPr>
            <a:spLocks noGrp="1"/>
          </p:cNvSpPr>
          <p:nvPr>
            <p:ph type="body" idx="1"/>
          </p:nvPr>
        </p:nvSpPr>
        <p:spPr/>
        <p:txBody>
          <a:bodyPr/>
          <a:lstStyle/>
          <a:p>
            <a:pPr marL="25400" indent="0" algn="ctr">
              <a:buNone/>
            </a:pPr>
            <a:r>
              <a:rPr lang="en-US" dirty="0"/>
              <a:t>Here are some activities and ideas </a:t>
            </a:r>
          </a:p>
          <a:p>
            <a:pPr marL="25400" indent="0" algn="ctr">
              <a:buNone/>
            </a:pPr>
            <a:r>
              <a:rPr lang="en-US" dirty="0"/>
              <a:t>that you can use to start the journey</a:t>
            </a:r>
          </a:p>
          <a:p>
            <a:pPr marL="25400" indent="0">
              <a:buNone/>
            </a:pPr>
            <a:endParaRPr lang="en-US" dirty="0"/>
          </a:p>
        </p:txBody>
      </p:sp>
      <p:pic>
        <p:nvPicPr>
          <p:cNvPr id="4098" name="Picture 2" descr="http://www.arasaac.org/classes/img/thumbnail.php?i=c2l6ZT0zMDAmcnV0YT0uLi8uLi9yZXBvc2l0b3Jpby9vcmlnaW5hbGVzLzgwMDgucG5n">
            <a:extLst>
              <a:ext uri="{FF2B5EF4-FFF2-40B4-BE49-F238E27FC236}">
                <a16:creationId xmlns:a16="http://schemas.microsoft.com/office/drawing/2014/main" id="{BD022349-3D62-4DDC-8F7C-B05580262A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43250" y="3429000"/>
            <a:ext cx="28575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6091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48" name="Google Shape;48;p3"/>
          <p:cNvSpPr txBox="1">
            <a:spLocks noGrp="1"/>
          </p:cNvSpPr>
          <p:nvPr>
            <p:ph type="title"/>
          </p:nvPr>
        </p:nvSpPr>
        <p:spPr>
          <a:xfrm>
            <a:off x="184417" y="139854"/>
            <a:ext cx="8392406" cy="994172"/>
          </a:xfrm>
          <a:prstGeom prst="rect">
            <a:avLst/>
          </a:prstGeom>
          <a:noFill/>
          <a:ln>
            <a:noFill/>
          </a:ln>
        </p:spPr>
        <p:txBody>
          <a:bodyPr spcFirstLastPara="1" wrap="square" lIns="68550" tIns="34275" rIns="68550" bIns="34275" anchor="ctr" anchorCtr="0">
            <a:noAutofit/>
          </a:bodyPr>
          <a:lstStyle/>
          <a:p>
            <a:pPr marL="25400"/>
            <a:r>
              <a:rPr lang="en-US" dirty="0"/>
              <a:t>Build Language Everyday</a:t>
            </a:r>
          </a:p>
        </p:txBody>
      </p:sp>
      <p:sp>
        <p:nvSpPr>
          <p:cNvPr id="2" name="Text Placeholder 1"/>
          <p:cNvSpPr>
            <a:spLocks noGrp="1"/>
          </p:cNvSpPr>
          <p:nvPr>
            <p:ph type="body" idx="1"/>
          </p:nvPr>
        </p:nvSpPr>
        <p:spPr>
          <a:xfrm>
            <a:off x="199784" y="1379095"/>
            <a:ext cx="8844324" cy="5344434"/>
          </a:xfrm>
          <a:solidFill>
            <a:schemeClr val="bg1"/>
          </a:solidFill>
        </p:spPr>
        <p:txBody>
          <a:bodyPr>
            <a:normAutofit fontScale="85000" lnSpcReduction="20000"/>
          </a:bodyPr>
          <a:lstStyle/>
          <a:p>
            <a:pPr marL="25400" indent="0">
              <a:buNone/>
            </a:pPr>
            <a:r>
              <a:rPr lang="en-US" dirty="0"/>
              <a:t>Model more and build language. Here are some examples:</a:t>
            </a:r>
          </a:p>
          <a:p>
            <a:pPr lvl="0"/>
            <a:r>
              <a:rPr lang="en-US" b="1" dirty="0"/>
              <a:t>Discuss everyday routines: </a:t>
            </a:r>
            <a:r>
              <a:rPr lang="en-US" dirty="0"/>
              <a:t>Talk about what you are doing during everyday routines like brushing your hair, brushing your teeth, bath time, getting dressed, bedtime…</a:t>
            </a:r>
          </a:p>
          <a:p>
            <a:pPr lvl="0"/>
            <a:r>
              <a:rPr lang="en-US" b="1" dirty="0"/>
              <a:t>Watch a TV program or Movie:</a:t>
            </a:r>
            <a:r>
              <a:rPr lang="en-US" dirty="0"/>
              <a:t> Talk about what happened, who’s your favorite character, what did you feel…</a:t>
            </a:r>
          </a:p>
          <a:p>
            <a:pPr lvl="0"/>
            <a:r>
              <a:rPr lang="en-US" b="1" dirty="0"/>
              <a:t>Cook together:</a:t>
            </a:r>
            <a:r>
              <a:rPr lang="en-US" dirty="0"/>
              <a:t> Talk about what you have to do, the ingredients, the taste, what do you like or dislike…</a:t>
            </a:r>
          </a:p>
          <a:p>
            <a:pPr lvl="0"/>
            <a:r>
              <a:rPr lang="en-US" b="1" dirty="0"/>
              <a:t>Looking at photos:</a:t>
            </a:r>
            <a:r>
              <a:rPr lang="en-US" dirty="0"/>
              <a:t> Talk about the pictures, the people, what happened, what you like, what you see, etc.</a:t>
            </a:r>
          </a:p>
          <a:p>
            <a:pPr lvl="0"/>
            <a:r>
              <a:rPr lang="en-US" b="1" dirty="0"/>
              <a:t>Going out: </a:t>
            </a:r>
            <a:r>
              <a:rPr lang="en-US" dirty="0"/>
              <a:t>Plan what you need to take when you go out. Talk about where and when you are going and who we might see</a:t>
            </a:r>
          </a:p>
          <a:p>
            <a:pPr marL="25400" indent="0" algn="just">
              <a:buNone/>
            </a:pPr>
            <a:endParaRPr lang="en-US" dirty="0"/>
          </a:p>
          <a:p>
            <a:pPr marL="25400" indent="0">
              <a:buNone/>
            </a:pPr>
            <a:endParaRPr lang="en-US" dirty="0"/>
          </a:p>
        </p:txBody>
      </p:sp>
    </p:spTree>
    <p:extLst>
      <p:ext uri="{BB962C8B-B14F-4D97-AF65-F5344CB8AC3E}">
        <p14:creationId xmlns:p14="http://schemas.microsoft.com/office/powerpoint/2010/main" val="3290434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AAC to communicate about a book</a:t>
            </a:r>
            <a:endParaRPr lang="en-GB" dirty="0"/>
          </a:p>
        </p:txBody>
      </p:sp>
      <p:sp>
        <p:nvSpPr>
          <p:cNvPr id="3" name="Text Placeholder 2">
            <a:extLst>
              <a:ext uri="{FF2B5EF4-FFF2-40B4-BE49-F238E27FC236}">
                <a16:creationId xmlns:a16="http://schemas.microsoft.com/office/drawing/2014/main" id="{495CB4B9-BC6A-49BE-9D44-747D7D6067AA}"/>
              </a:ext>
            </a:extLst>
          </p:cNvPr>
          <p:cNvSpPr>
            <a:spLocks noGrp="1"/>
          </p:cNvSpPr>
          <p:nvPr>
            <p:ph type="body" idx="1"/>
          </p:nvPr>
        </p:nvSpPr>
        <p:spPr>
          <a:xfrm>
            <a:off x="526356" y="1506069"/>
            <a:ext cx="8229600" cy="4902413"/>
          </a:xfrm>
        </p:spPr>
        <p:txBody>
          <a:bodyPr>
            <a:normAutofit/>
          </a:bodyPr>
          <a:lstStyle/>
          <a:p>
            <a:pPr marL="25400" indent="0">
              <a:buNone/>
            </a:pPr>
            <a:r>
              <a:rPr lang="en-GB" dirty="0"/>
              <a:t>The Very Busy Spider by Eric Carle with AAC Modelling</a:t>
            </a:r>
          </a:p>
          <a:p>
            <a:pPr marL="25400" indent="0">
              <a:buNone/>
            </a:pPr>
            <a:r>
              <a:rPr lang="en-US" dirty="0">
                <a:hlinkClick r:id="rId3"/>
              </a:rPr>
              <a:t>https://www.youtube.com/watch?v=7T8YkO-GT40</a:t>
            </a:r>
            <a:endParaRPr lang="en-US" dirty="0"/>
          </a:p>
          <a:p>
            <a:pPr marL="25400" indent="0">
              <a:buNone/>
            </a:pPr>
            <a:endParaRPr lang="en-US" dirty="0"/>
          </a:p>
        </p:txBody>
      </p:sp>
      <p:pic>
        <p:nvPicPr>
          <p:cNvPr id="4" name="Online Media 3" title="The Very Busy Spider by Eric Carle with AAC Modeling">
            <a:hlinkClick r:id="" action="ppaction://media"/>
            <a:extLst>
              <a:ext uri="{FF2B5EF4-FFF2-40B4-BE49-F238E27FC236}">
                <a16:creationId xmlns:a16="http://schemas.microsoft.com/office/drawing/2014/main" id="{7978E437-C9A4-422B-98ED-77464A5FBBB1}"/>
              </a:ext>
            </a:extLst>
          </p:cNvPr>
          <p:cNvPicPr>
            <a:picLocks noRot="1" noChangeAspect="1"/>
          </p:cNvPicPr>
          <p:nvPr>
            <a:videoFile r:link="rId1"/>
          </p:nvPr>
        </p:nvPicPr>
        <p:blipFill>
          <a:blip r:embed="rId4"/>
          <a:stretch>
            <a:fillRect/>
          </a:stretch>
        </p:blipFill>
        <p:spPr>
          <a:xfrm>
            <a:off x="1836484" y="3828716"/>
            <a:ext cx="5209649" cy="2775853"/>
          </a:xfrm>
          <a:prstGeom prst="rect">
            <a:avLst/>
          </a:prstGeom>
        </p:spPr>
      </p:pic>
    </p:spTree>
    <p:extLst>
      <p:ext uri="{BB962C8B-B14F-4D97-AF65-F5344CB8AC3E}">
        <p14:creationId xmlns:p14="http://schemas.microsoft.com/office/powerpoint/2010/main" val="4129627018"/>
      </p:ext>
    </p:extLst>
  </p:cSld>
  <p:clrMapOvr>
    <a:masterClrMapping/>
  </p:clrMapOvr>
</p:sld>
</file>

<file path=ppt/theme/theme1.xml><?xml version="1.0" encoding="utf-8"?>
<a:theme xmlns:a="http://schemas.openxmlformats.org/drawingml/2006/main" name="1_Office Theme">
  <a:themeElements>
    <a:clrScheme name="Custom 5">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206EB5"/>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lobal Symbols PPTX Template" id="{3A2BCEFE-9757-472C-B95F-B62E7B916A8D}" vid="{435A5CBD-5FA9-4875-8A2A-4C268D4AA28C}"/>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Global Symbols PPTX Template</Template>
  <TotalTime>7600</TotalTime>
  <Words>815</Words>
  <Application>Microsoft Office PowerPoint</Application>
  <PresentationFormat>On-screen Show (4:3)</PresentationFormat>
  <Paragraphs>81</Paragraphs>
  <Slides>18</Slides>
  <Notes>13</Notes>
  <HiddenSlides>0</HiddenSlides>
  <MMClips>3</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Open Sans</vt:lpstr>
      <vt:lpstr>1_Office Theme</vt:lpstr>
      <vt:lpstr>Designing Activities  Games for Interactions in AAC</vt:lpstr>
      <vt:lpstr>What we will cover</vt:lpstr>
      <vt:lpstr>Consistency in AAC</vt:lpstr>
      <vt:lpstr>Low-Tech Availability</vt:lpstr>
      <vt:lpstr>AAC is a journey</vt:lpstr>
      <vt:lpstr>Ten Steps to AAC interaction</vt:lpstr>
      <vt:lpstr>Activities</vt:lpstr>
      <vt:lpstr>Build Language Everyday</vt:lpstr>
      <vt:lpstr>Using AAC to communicate about a book</vt:lpstr>
      <vt:lpstr>Shared and Sensory Story Activity</vt:lpstr>
      <vt:lpstr>Using creativity and exploration to build language</vt:lpstr>
      <vt:lpstr>AAC use and craft making</vt:lpstr>
      <vt:lpstr>Using toys/games to build language</vt:lpstr>
      <vt:lpstr>Shared Toy and Play Activity</vt:lpstr>
      <vt:lpstr>Using music to build language</vt:lpstr>
      <vt:lpstr>Making up songs with AAC linked to a story</vt:lpstr>
      <vt:lpstr>Get Creative Build Communication Everywhere</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Title</dc:title>
  <dc:creator>Nadine N. Zeinoun</dc:creator>
  <cp:lastModifiedBy>david banes</cp:lastModifiedBy>
  <cp:revision>54</cp:revision>
  <dcterms:created xsi:type="dcterms:W3CDTF">2019-08-05T19:32:51Z</dcterms:created>
  <dcterms:modified xsi:type="dcterms:W3CDTF">2019-10-24T12:44:47Z</dcterms:modified>
</cp:coreProperties>
</file>