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176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849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317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562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285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91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757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95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385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966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316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6CF99-3AD1-4305-A371-2D49E29811A0}" type="datetimeFigureOut">
              <a:rPr lang="hr-HR" smtClean="0"/>
              <a:t>9.9.2020.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01893-AFD2-4A45-8BD3-E0E56A5CCC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699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802696"/>
              </p:ext>
            </p:extLst>
          </p:nvPr>
        </p:nvGraphicFramePr>
        <p:xfrm>
          <a:off x="373632" y="285138"/>
          <a:ext cx="11611890" cy="58698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252">
                  <a:extLst>
                    <a:ext uri="{9D8B030D-6E8A-4147-A177-3AD203B41FA5}">
                      <a16:colId xmlns:a16="http://schemas.microsoft.com/office/drawing/2014/main" val="3054941600"/>
                    </a:ext>
                  </a:extLst>
                </a:gridCol>
                <a:gridCol w="601958">
                  <a:extLst>
                    <a:ext uri="{9D8B030D-6E8A-4147-A177-3AD203B41FA5}">
                      <a16:colId xmlns:a16="http://schemas.microsoft.com/office/drawing/2014/main" val="1591524878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756234378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1134672621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852936642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930579828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422296058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435140876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2958141734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296779664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1415229234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634335505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593415402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2696673524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2421577415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1826279696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3386683337"/>
                    </a:ext>
                  </a:extLst>
                </a:gridCol>
                <a:gridCol w="645105">
                  <a:extLst>
                    <a:ext uri="{9D8B030D-6E8A-4147-A177-3AD203B41FA5}">
                      <a16:colId xmlns:a16="http://schemas.microsoft.com/office/drawing/2014/main" val="2436363522"/>
                    </a:ext>
                  </a:extLst>
                </a:gridCol>
              </a:tblGrid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</a:t>
                      </a:r>
                      <a:r>
                        <a:rPr lang="hr-HR" sz="900" baseline="0" dirty="0"/>
                        <a:t> 1</a:t>
                      </a:r>
                    </a:p>
                    <a:p>
                      <a:r>
                        <a:rPr lang="hr-HR" sz="900" baseline="0" dirty="0" err="1"/>
                        <a:t>Predintencijsko</a:t>
                      </a:r>
                      <a:r>
                        <a:rPr lang="hr-HR" sz="900" baseline="0" dirty="0"/>
                        <a:t> ponašanja</a:t>
                      </a:r>
                      <a:endParaRPr lang="hr-HR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A1</a:t>
                      </a:r>
                    </a:p>
                    <a:p>
                      <a:pPr algn="ctr"/>
                      <a:r>
                        <a:rPr lang="hr-HR" sz="900" dirty="0"/>
                        <a:t>Pokazuje</a:t>
                      </a:r>
                      <a:r>
                        <a:rPr lang="hr-HR" sz="900" baseline="0" dirty="0"/>
                        <a:t> neugodu</a:t>
                      </a:r>
                      <a:endParaRPr lang="hr-HR" sz="9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A2</a:t>
                      </a:r>
                    </a:p>
                    <a:p>
                      <a:pPr algn="ctr"/>
                      <a:r>
                        <a:rPr lang="hr-HR" sz="900" dirty="0"/>
                        <a:t>Pokazuje</a:t>
                      </a:r>
                      <a:r>
                        <a:rPr lang="hr-HR" sz="900" baseline="0" dirty="0"/>
                        <a:t> ugodu</a:t>
                      </a:r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A3 </a:t>
                      </a:r>
                    </a:p>
                    <a:p>
                      <a:pPr algn="ctr"/>
                      <a:r>
                        <a:rPr lang="hr-HR" sz="900" dirty="0"/>
                        <a:t>Pokazuje interes za druge ljude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rowSpan="3" gridSpan="8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70052"/>
                  </a:ext>
                </a:extLst>
              </a:tr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 II </a:t>
                      </a:r>
                    </a:p>
                    <a:p>
                      <a:r>
                        <a:rPr lang="hr-HR" sz="900" dirty="0"/>
                        <a:t>Intencijsko ponašanje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B1</a:t>
                      </a:r>
                    </a:p>
                    <a:p>
                      <a:pPr algn="ctr"/>
                      <a:r>
                        <a:rPr lang="hr-HR" sz="900" dirty="0"/>
                        <a:t>Protestira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B2 </a:t>
                      </a:r>
                    </a:p>
                    <a:p>
                      <a:pPr algn="ctr"/>
                      <a:r>
                        <a:rPr lang="hr-HR" sz="900" dirty="0"/>
                        <a:t>Nastavlja aktivnost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B3 </a:t>
                      </a:r>
                    </a:p>
                    <a:p>
                      <a:pPr algn="ctr"/>
                      <a:r>
                        <a:rPr lang="hr-HR" sz="900" dirty="0"/>
                        <a:t>Dobiva</a:t>
                      </a:r>
                      <a:r>
                        <a:rPr lang="hr-HR" sz="900" baseline="0" dirty="0"/>
                        <a:t> još nečega</a:t>
                      </a:r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B4</a:t>
                      </a:r>
                    </a:p>
                    <a:p>
                      <a:pPr algn="ctr"/>
                      <a:r>
                        <a:rPr lang="hr-HR" sz="900" dirty="0"/>
                        <a:t>Privlači pažnju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132990"/>
                  </a:ext>
                </a:extLst>
              </a:tr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 III</a:t>
                      </a:r>
                    </a:p>
                    <a:p>
                      <a:r>
                        <a:rPr lang="hr-HR" sz="900" dirty="0"/>
                        <a:t>Nekonvencionalna komunikacija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 </a:t>
                      </a:r>
                    </a:p>
                    <a:p>
                      <a:pPr algn="ctr"/>
                      <a:r>
                        <a:rPr lang="hr-HR" sz="900" dirty="0"/>
                        <a:t>Odbija</a:t>
                      </a:r>
                    </a:p>
                    <a:p>
                      <a:pPr algn="ctr"/>
                      <a:r>
                        <a:rPr lang="hr-HR" sz="900" dirty="0"/>
                        <a:t>Odbacuje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C2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ponavljanje aktivnosti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C3 </a:t>
                      </a:r>
                    </a:p>
                    <a:p>
                      <a:pPr algn="ctr"/>
                      <a:r>
                        <a:rPr lang="hr-HR" sz="900" dirty="0"/>
                        <a:t>Traži novu aktivnost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C4</a:t>
                      </a:r>
                    </a:p>
                    <a:p>
                      <a:pPr algn="ctr"/>
                      <a:r>
                        <a:rPr lang="hr-HR" sz="900" dirty="0"/>
                        <a:t>Traži još predmeta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C5</a:t>
                      </a:r>
                    </a:p>
                    <a:p>
                      <a:pPr algn="ctr"/>
                      <a:r>
                        <a:rPr lang="hr-HR" sz="900" dirty="0"/>
                        <a:t>Čini</a:t>
                      </a:r>
                      <a:r>
                        <a:rPr lang="hr-HR" sz="900" baseline="0" dirty="0"/>
                        <a:t> </a:t>
                      </a:r>
                      <a:r>
                        <a:rPr lang="hr-HR" sz="900" dirty="0"/>
                        <a:t>izbor/bira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C6 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novi predmet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C8 </a:t>
                      </a:r>
                    </a:p>
                    <a:p>
                      <a:pPr algn="ctr"/>
                      <a:r>
                        <a:rPr lang="hr-HR" sz="900" dirty="0"/>
                        <a:t>Traži</a:t>
                      </a:r>
                      <a:r>
                        <a:rPr lang="hr-HR" sz="900" baseline="0" dirty="0"/>
                        <a:t> pažnju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C9 </a:t>
                      </a:r>
                    </a:p>
                    <a:p>
                      <a:pPr algn="ctr"/>
                      <a:r>
                        <a:rPr lang="hr-HR" sz="900" dirty="0"/>
                        <a:t>Pokazuje privrženost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661547"/>
                  </a:ext>
                </a:extLst>
              </a:tr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 IV</a:t>
                      </a:r>
                    </a:p>
                    <a:p>
                      <a:r>
                        <a:rPr lang="hr-HR" sz="900" dirty="0"/>
                        <a:t>Konvencionalna</a:t>
                      </a:r>
                      <a:r>
                        <a:rPr lang="hr-HR" sz="900" baseline="0" dirty="0"/>
                        <a:t> komunikacija</a:t>
                      </a:r>
                      <a:endParaRPr lang="hr-HR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 </a:t>
                      </a:r>
                    </a:p>
                    <a:p>
                      <a:pPr algn="ctr"/>
                      <a:r>
                        <a:rPr lang="hr-HR" sz="900" dirty="0"/>
                        <a:t>Odbija</a:t>
                      </a:r>
                    </a:p>
                    <a:p>
                      <a:pPr algn="ctr"/>
                      <a:r>
                        <a:rPr lang="hr-HR" sz="900" dirty="0"/>
                        <a:t>Odbacuje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C2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ponavljanje aktivnosti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C3 </a:t>
                      </a:r>
                    </a:p>
                    <a:p>
                      <a:pPr algn="ctr"/>
                      <a:r>
                        <a:rPr lang="hr-HR" sz="900" dirty="0"/>
                        <a:t>Traži novu aktivnost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C4</a:t>
                      </a:r>
                    </a:p>
                    <a:p>
                      <a:pPr algn="ctr"/>
                      <a:r>
                        <a:rPr lang="hr-HR" sz="900" dirty="0"/>
                        <a:t>Traži još predmeta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C5</a:t>
                      </a:r>
                    </a:p>
                    <a:p>
                      <a:pPr algn="ctr"/>
                      <a:r>
                        <a:rPr lang="hr-HR" sz="900" dirty="0"/>
                        <a:t>Čini</a:t>
                      </a:r>
                      <a:r>
                        <a:rPr lang="hr-HR" sz="900" baseline="0" dirty="0"/>
                        <a:t> </a:t>
                      </a:r>
                      <a:r>
                        <a:rPr lang="hr-HR" sz="900" dirty="0"/>
                        <a:t>izbor/bira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C6 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novi predmet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C8 </a:t>
                      </a:r>
                    </a:p>
                    <a:p>
                      <a:pPr algn="ctr"/>
                      <a:r>
                        <a:rPr lang="hr-HR" sz="900" dirty="0"/>
                        <a:t>Traži</a:t>
                      </a:r>
                      <a:r>
                        <a:rPr lang="hr-HR" sz="900" baseline="0" dirty="0"/>
                        <a:t> pažnju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C9 </a:t>
                      </a:r>
                    </a:p>
                    <a:p>
                      <a:pPr algn="ctr"/>
                      <a:r>
                        <a:rPr lang="hr-HR" sz="900" dirty="0"/>
                        <a:t>Pokazuje privrženost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C10</a:t>
                      </a:r>
                    </a:p>
                    <a:p>
                      <a:pPr algn="ctr"/>
                      <a:r>
                        <a:rPr lang="hr-HR" sz="900" dirty="0"/>
                        <a:t>Pozdravlja ljude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C11</a:t>
                      </a:r>
                    </a:p>
                    <a:p>
                      <a:pPr algn="ctr"/>
                      <a:r>
                        <a:rPr lang="hr-HR" sz="900" dirty="0"/>
                        <a:t>Nudi,</a:t>
                      </a:r>
                      <a:r>
                        <a:rPr lang="hr-HR" sz="900" baseline="0" dirty="0"/>
                        <a:t> dijeli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C12</a:t>
                      </a:r>
                    </a:p>
                    <a:p>
                      <a:pPr algn="ctr"/>
                      <a:r>
                        <a:rPr lang="hr-HR" sz="900" dirty="0"/>
                        <a:t>Usmjerava vašu pažnju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C13</a:t>
                      </a:r>
                    </a:p>
                    <a:p>
                      <a:pPr algn="ctr"/>
                      <a:r>
                        <a:rPr lang="hr-HR" sz="900" dirty="0"/>
                        <a:t>Koristi pristojne</a:t>
                      </a:r>
                      <a:r>
                        <a:rPr lang="hr-HR" sz="900" baseline="0" dirty="0"/>
                        <a:t> socijalne oblike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C14</a:t>
                      </a:r>
                    </a:p>
                    <a:p>
                      <a:pPr algn="ctr"/>
                      <a:r>
                        <a:rPr lang="hr-HR" sz="900" dirty="0"/>
                        <a:t>Odgovara sa </a:t>
                      </a:r>
                    </a:p>
                    <a:p>
                      <a:pPr algn="ctr"/>
                      <a:r>
                        <a:rPr lang="hr-HR" sz="900" dirty="0"/>
                        <a:t>da/ne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C15 </a:t>
                      </a:r>
                    </a:p>
                    <a:p>
                      <a:pPr algn="ctr"/>
                      <a:r>
                        <a:rPr lang="hr-HR" sz="900" dirty="0"/>
                        <a:t>Postavlja pitanja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380856"/>
                  </a:ext>
                </a:extLst>
              </a:tr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 V</a:t>
                      </a:r>
                    </a:p>
                    <a:p>
                      <a:r>
                        <a:rPr lang="hr-HR" sz="900" dirty="0"/>
                        <a:t>Konkretni simboli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 </a:t>
                      </a:r>
                    </a:p>
                    <a:p>
                      <a:pPr algn="ctr"/>
                      <a:r>
                        <a:rPr lang="hr-HR" sz="900" dirty="0"/>
                        <a:t>Odbija</a:t>
                      </a:r>
                    </a:p>
                    <a:p>
                      <a:pPr algn="ctr"/>
                      <a:r>
                        <a:rPr lang="hr-HR" sz="900" dirty="0"/>
                        <a:t>Odbacuje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C2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ponavljanje aktivnosti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C3 </a:t>
                      </a:r>
                    </a:p>
                    <a:p>
                      <a:pPr algn="ctr"/>
                      <a:r>
                        <a:rPr lang="hr-HR" sz="900" dirty="0"/>
                        <a:t>Traži novu aktivnost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C4</a:t>
                      </a:r>
                    </a:p>
                    <a:p>
                      <a:pPr algn="ctr"/>
                      <a:r>
                        <a:rPr lang="hr-HR" sz="900" dirty="0"/>
                        <a:t>Traži još predmeta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C5</a:t>
                      </a:r>
                    </a:p>
                    <a:p>
                      <a:pPr algn="ctr"/>
                      <a:r>
                        <a:rPr lang="hr-HR" sz="900" dirty="0"/>
                        <a:t>Čini</a:t>
                      </a:r>
                      <a:r>
                        <a:rPr lang="hr-HR" sz="900" baseline="0" dirty="0"/>
                        <a:t> </a:t>
                      </a:r>
                      <a:r>
                        <a:rPr lang="hr-HR" sz="900" dirty="0"/>
                        <a:t>izbor/bira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C6 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novi predmet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C7</a:t>
                      </a:r>
                    </a:p>
                    <a:p>
                      <a:pPr algn="ctr"/>
                      <a:r>
                        <a:rPr lang="hr-HR" sz="900" dirty="0"/>
                        <a:t>Zahtijeva odsutni predmet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C8 </a:t>
                      </a:r>
                    </a:p>
                    <a:p>
                      <a:pPr algn="ctr"/>
                      <a:r>
                        <a:rPr lang="hr-HR" sz="900" dirty="0"/>
                        <a:t>Traži</a:t>
                      </a:r>
                      <a:r>
                        <a:rPr lang="hr-HR" sz="900" baseline="0" dirty="0"/>
                        <a:t> pažnju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C9 </a:t>
                      </a:r>
                    </a:p>
                    <a:p>
                      <a:pPr algn="ctr"/>
                      <a:r>
                        <a:rPr lang="hr-HR" sz="900" dirty="0"/>
                        <a:t>Pokazuje privrženost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C10</a:t>
                      </a:r>
                    </a:p>
                    <a:p>
                      <a:pPr algn="ctr"/>
                      <a:r>
                        <a:rPr lang="hr-HR" sz="900" dirty="0"/>
                        <a:t>Pozdravlja ljude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C11</a:t>
                      </a:r>
                    </a:p>
                    <a:p>
                      <a:pPr algn="ctr"/>
                      <a:r>
                        <a:rPr lang="hr-HR" sz="900" dirty="0"/>
                        <a:t>Nudi,</a:t>
                      </a:r>
                      <a:r>
                        <a:rPr lang="hr-HR" sz="900" baseline="0" dirty="0"/>
                        <a:t> dijeli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C12</a:t>
                      </a:r>
                    </a:p>
                    <a:p>
                      <a:pPr algn="ctr"/>
                      <a:r>
                        <a:rPr lang="hr-HR" sz="900" dirty="0"/>
                        <a:t>Usmjerava vašu pažnju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C13</a:t>
                      </a:r>
                    </a:p>
                    <a:p>
                      <a:pPr algn="ctr"/>
                      <a:r>
                        <a:rPr lang="hr-HR" sz="900" dirty="0"/>
                        <a:t>Koristi pristojne</a:t>
                      </a:r>
                      <a:r>
                        <a:rPr lang="hr-HR" sz="900" baseline="0" dirty="0"/>
                        <a:t> socijalne oblike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C14</a:t>
                      </a:r>
                    </a:p>
                    <a:p>
                      <a:pPr algn="ctr"/>
                      <a:r>
                        <a:rPr lang="hr-HR" sz="900" dirty="0"/>
                        <a:t>Odgovara sa </a:t>
                      </a:r>
                    </a:p>
                    <a:p>
                      <a:pPr algn="ctr"/>
                      <a:r>
                        <a:rPr lang="hr-HR" sz="900" dirty="0"/>
                        <a:t>da/ne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C15 </a:t>
                      </a:r>
                    </a:p>
                    <a:p>
                      <a:pPr algn="ctr"/>
                      <a:r>
                        <a:rPr lang="hr-HR" sz="900" dirty="0"/>
                        <a:t>Postavlja pitanja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C16</a:t>
                      </a:r>
                    </a:p>
                    <a:p>
                      <a:pPr algn="ctr"/>
                      <a:r>
                        <a:rPr lang="hr-HR" sz="900" dirty="0"/>
                        <a:t>Imenuje osobe/stvari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C17</a:t>
                      </a:r>
                    </a:p>
                    <a:p>
                      <a:pPr algn="ctr"/>
                      <a:r>
                        <a:rPr lang="hr-HR" sz="900" dirty="0"/>
                        <a:t>Komentira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98673"/>
                  </a:ext>
                </a:extLst>
              </a:tr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 VI</a:t>
                      </a:r>
                    </a:p>
                    <a:p>
                      <a:r>
                        <a:rPr lang="hr-HR" sz="900" dirty="0"/>
                        <a:t>Apstraktni simboli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 </a:t>
                      </a:r>
                    </a:p>
                    <a:p>
                      <a:pPr algn="ctr"/>
                      <a:r>
                        <a:rPr lang="hr-HR" sz="900" dirty="0"/>
                        <a:t>Odbija</a:t>
                      </a:r>
                    </a:p>
                    <a:p>
                      <a:pPr algn="ctr"/>
                      <a:r>
                        <a:rPr lang="hr-HR" sz="900" dirty="0"/>
                        <a:t>Odbacuje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C2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ponavljanje aktivnosti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C3 </a:t>
                      </a:r>
                    </a:p>
                    <a:p>
                      <a:pPr algn="ctr"/>
                      <a:r>
                        <a:rPr lang="hr-HR" sz="900" dirty="0"/>
                        <a:t>Traži novu aktivnost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C4</a:t>
                      </a:r>
                    </a:p>
                    <a:p>
                      <a:pPr algn="ctr"/>
                      <a:r>
                        <a:rPr lang="hr-HR" sz="900" dirty="0"/>
                        <a:t>Traži još predmeta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C5</a:t>
                      </a:r>
                    </a:p>
                    <a:p>
                      <a:pPr algn="ctr"/>
                      <a:r>
                        <a:rPr lang="hr-HR" sz="900" dirty="0"/>
                        <a:t>Čini</a:t>
                      </a:r>
                      <a:r>
                        <a:rPr lang="hr-HR" sz="900" baseline="0" dirty="0"/>
                        <a:t> </a:t>
                      </a:r>
                      <a:r>
                        <a:rPr lang="hr-HR" sz="900" dirty="0"/>
                        <a:t>izbor/bira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C6 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novi predmet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C7</a:t>
                      </a:r>
                    </a:p>
                    <a:p>
                      <a:pPr algn="ctr"/>
                      <a:r>
                        <a:rPr lang="hr-HR" sz="900" dirty="0"/>
                        <a:t>Zahtijeva odsutni predmet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C8 </a:t>
                      </a:r>
                    </a:p>
                    <a:p>
                      <a:pPr algn="ctr"/>
                      <a:r>
                        <a:rPr lang="hr-HR" sz="900" dirty="0"/>
                        <a:t>Traži</a:t>
                      </a:r>
                      <a:r>
                        <a:rPr lang="hr-HR" sz="900" baseline="0" dirty="0"/>
                        <a:t> pažnju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C9 </a:t>
                      </a:r>
                    </a:p>
                    <a:p>
                      <a:pPr algn="ctr"/>
                      <a:r>
                        <a:rPr lang="hr-HR" sz="900" dirty="0"/>
                        <a:t>Pokazuje privrženost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C10</a:t>
                      </a:r>
                    </a:p>
                    <a:p>
                      <a:pPr algn="ctr"/>
                      <a:r>
                        <a:rPr lang="hr-HR" sz="900" dirty="0"/>
                        <a:t>Pozdravlja ljude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C11</a:t>
                      </a:r>
                    </a:p>
                    <a:p>
                      <a:pPr algn="ctr"/>
                      <a:r>
                        <a:rPr lang="hr-HR" sz="900" dirty="0"/>
                        <a:t>Nudi,</a:t>
                      </a:r>
                      <a:r>
                        <a:rPr lang="hr-HR" sz="900" baseline="0" dirty="0"/>
                        <a:t> dijeli</a:t>
                      </a:r>
                      <a:endParaRPr lang="hr-HR" sz="900" dirty="0"/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C12</a:t>
                      </a:r>
                    </a:p>
                    <a:p>
                      <a:pPr algn="ctr"/>
                      <a:r>
                        <a:rPr lang="hr-HR" sz="900" dirty="0"/>
                        <a:t>Usmjerava vašu pažnju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C13</a:t>
                      </a:r>
                    </a:p>
                    <a:p>
                      <a:pPr algn="ctr"/>
                      <a:r>
                        <a:rPr lang="hr-HR" sz="900" dirty="0"/>
                        <a:t>Koristi pristojne</a:t>
                      </a:r>
                      <a:r>
                        <a:rPr lang="hr-HR" sz="900" baseline="0" dirty="0"/>
                        <a:t> socijalne oblike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C14</a:t>
                      </a:r>
                    </a:p>
                    <a:p>
                      <a:pPr algn="ctr"/>
                      <a:r>
                        <a:rPr lang="hr-HR" sz="900" dirty="0"/>
                        <a:t>Odgovara sa </a:t>
                      </a:r>
                    </a:p>
                    <a:p>
                      <a:pPr algn="ctr"/>
                      <a:r>
                        <a:rPr lang="hr-HR" sz="900" dirty="0"/>
                        <a:t>da/ne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C15 </a:t>
                      </a:r>
                    </a:p>
                    <a:p>
                      <a:pPr algn="ctr"/>
                      <a:r>
                        <a:rPr lang="hr-HR" sz="900" dirty="0"/>
                        <a:t>Postavlja pitanja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C16</a:t>
                      </a:r>
                    </a:p>
                    <a:p>
                      <a:pPr algn="ctr"/>
                      <a:r>
                        <a:rPr lang="hr-HR" sz="900" dirty="0"/>
                        <a:t>Imenuje osobe/stvari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C17</a:t>
                      </a:r>
                    </a:p>
                    <a:p>
                      <a:pPr algn="ctr"/>
                      <a:r>
                        <a:rPr lang="hr-HR" sz="900" dirty="0"/>
                        <a:t>Komentira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961761"/>
                  </a:ext>
                </a:extLst>
              </a:tr>
              <a:tr h="739877">
                <a:tc>
                  <a:txBody>
                    <a:bodyPr/>
                    <a:lstStyle/>
                    <a:p>
                      <a:r>
                        <a:rPr lang="hr-HR" sz="900" dirty="0"/>
                        <a:t>Stupanj VII</a:t>
                      </a:r>
                    </a:p>
                    <a:p>
                      <a:r>
                        <a:rPr lang="hr-HR" sz="900" dirty="0"/>
                        <a:t>Jezik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 </a:t>
                      </a:r>
                    </a:p>
                    <a:p>
                      <a:pPr algn="ctr"/>
                      <a:r>
                        <a:rPr lang="hr-HR" sz="900" dirty="0"/>
                        <a:t>Odbija</a:t>
                      </a:r>
                    </a:p>
                    <a:p>
                      <a:pPr algn="ctr"/>
                      <a:r>
                        <a:rPr lang="hr-HR" sz="900" dirty="0"/>
                        <a:t>Odbacuje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C2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ponavljanje aktivnosti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C3 </a:t>
                      </a:r>
                    </a:p>
                    <a:p>
                      <a:pPr algn="ctr"/>
                      <a:r>
                        <a:rPr lang="hr-HR" sz="900" dirty="0"/>
                        <a:t>Zahtijeva novu aktivnost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C4</a:t>
                      </a:r>
                    </a:p>
                    <a:p>
                      <a:pPr algn="ctr"/>
                      <a:r>
                        <a:rPr lang="hr-HR" sz="900" dirty="0"/>
                        <a:t>Zahtijeva još predmeta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C5</a:t>
                      </a:r>
                    </a:p>
                    <a:p>
                      <a:pPr algn="ctr"/>
                      <a:r>
                        <a:rPr lang="hr-HR" sz="900" dirty="0"/>
                        <a:t>Čini</a:t>
                      </a:r>
                      <a:r>
                        <a:rPr lang="hr-HR" sz="900" baseline="0" dirty="0"/>
                        <a:t> </a:t>
                      </a:r>
                      <a:r>
                        <a:rPr lang="hr-HR" sz="900" dirty="0"/>
                        <a:t>izbor/bira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C6 </a:t>
                      </a:r>
                    </a:p>
                    <a:p>
                      <a:pPr algn="ctr"/>
                      <a:r>
                        <a:rPr lang="hr-HR" sz="900" dirty="0"/>
                        <a:t>Zahtijeva</a:t>
                      </a:r>
                      <a:r>
                        <a:rPr lang="hr-HR" sz="900" baseline="0" dirty="0"/>
                        <a:t> novi predmet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C7</a:t>
                      </a:r>
                    </a:p>
                    <a:p>
                      <a:pPr algn="ctr"/>
                      <a:r>
                        <a:rPr lang="hr-HR" sz="900" dirty="0"/>
                        <a:t>Zahtijeva odsutni predmet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C8 </a:t>
                      </a:r>
                    </a:p>
                    <a:p>
                      <a:pPr algn="ctr"/>
                      <a:r>
                        <a:rPr lang="hr-HR" sz="900" dirty="0"/>
                        <a:t>Traži</a:t>
                      </a:r>
                      <a:r>
                        <a:rPr lang="hr-HR" sz="900" baseline="0" dirty="0"/>
                        <a:t> pažnju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C9 </a:t>
                      </a:r>
                    </a:p>
                    <a:p>
                      <a:pPr algn="ctr"/>
                      <a:r>
                        <a:rPr lang="hr-HR" sz="900" dirty="0"/>
                        <a:t>Pokazuje privrženost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C10</a:t>
                      </a:r>
                    </a:p>
                    <a:p>
                      <a:pPr algn="ctr"/>
                      <a:r>
                        <a:rPr lang="hr-HR" sz="900" dirty="0"/>
                        <a:t>Pozdravlja ljude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C11</a:t>
                      </a:r>
                    </a:p>
                    <a:p>
                      <a:pPr algn="ctr"/>
                      <a:r>
                        <a:rPr lang="hr-HR" sz="900" dirty="0"/>
                        <a:t>Nudi,</a:t>
                      </a:r>
                      <a:r>
                        <a:rPr lang="hr-HR" sz="900" baseline="0" dirty="0"/>
                        <a:t> dijeli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C12</a:t>
                      </a:r>
                    </a:p>
                    <a:p>
                      <a:pPr algn="ctr"/>
                      <a:r>
                        <a:rPr lang="hr-HR" sz="900" dirty="0"/>
                        <a:t>Usmjerava vašu pažnju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C13</a:t>
                      </a:r>
                    </a:p>
                    <a:p>
                      <a:pPr algn="ctr"/>
                      <a:r>
                        <a:rPr lang="hr-HR" sz="900" dirty="0"/>
                        <a:t>Koristi pristojne</a:t>
                      </a:r>
                      <a:r>
                        <a:rPr lang="hr-HR" sz="900" baseline="0" dirty="0"/>
                        <a:t> socijalne oblike</a:t>
                      </a:r>
                      <a:endParaRPr lang="hr-H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C14</a:t>
                      </a:r>
                    </a:p>
                    <a:p>
                      <a:pPr algn="ctr"/>
                      <a:r>
                        <a:rPr lang="hr-HR" sz="900" dirty="0"/>
                        <a:t>Odgovara sa </a:t>
                      </a:r>
                    </a:p>
                    <a:p>
                      <a:pPr algn="ctr"/>
                      <a:r>
                        <a:rPr lang="hr-HR" sz="900" dirty="0"/>
                        <a:t>da/ne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C15 </a:t>
                      </a:r>
                    </a:p>
                    <a:p>
                      <a:pPr algn="ctr"/>
                      <a:r>
                        <a:rPr lang="hr-HR" sz="900" dirty="0"/>
                        <a:t>Postavlja pitanja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C16</a:t>
                      </a:r>
                    </a:p>
                    <a:p>
                      <a:pPr algn="ctr"/>
                      <a:r>
                        <a:rPr lang="hr-HR" sz="900" dirty="0"/>
                        <a:t>Imenuje osobe/stvari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C17</a:t>
                      </a:r>
                    </a:p>
                    <a:p>
                      <a:pPr algn="ctr"/>
                      <a:r>
                        <a:rPr lang="hr-HR" sz="900" dirty="0"/>
                        <a:t>Komentira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081337"/>
                  </a:ext>
                </a:extLst>
              </a:tr>
              <a:tr h="503902">
                <a:tc>
                  <a:txBody>
                    <a:bodyPr/>
                    <a:lstStyle/>
                    <a:p>
                      <a:endParaRPr lang="hr-HR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900" dirty="0"/>
                        <a:t>ODBIJANJE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  <a:p>
                      <a:pPr algn="ctr"/>
                      <a:r>
                        <a:rPr lang="hr-HR" sz="900" dirty="0"/>
                        <a:t>ZAHTIJEVANJE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  <a:p>
                      <a:pPr algn="ctr"/>
                      <a:r>
                        <a:rPr lang="hr-HR" sz="900" dirty="0"/>
                        <a:t>SOCIJALNA</a:t>
                      </a:r>
                      <a:r>
                        <a:rPr lang="hr-HR" sz="900" baseline="0" dirty="0"/>
                        <a:t> </a:t>
                      </a:r>
                      <a:endParaRPr lang="hr-HR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hr-HR" sz="900" dirty="0"/>
                    </a:p>
                    <a:p>
                      <a:pPr algn="ctr"/>
                      <a:r>
                        <a:rPr lang="hr-HR" sz="900" dirty="0"/>
                        <a:t>INFORMACIJE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105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3156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338</Words>
  <Application>Microsoft Office PowerPoint</Application>
  <PresentationFormat>Widescreen</PresentationFormat>
  <Paragraphs>190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sustava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Klara Popčević</dc:creator>
  <cp:lastModifiedBy>Klara</cp:lastModifiedBy>
  <cp:revision>10</cp:revision>
  <cp:lastPrinted>2020-07-03T12:01:54Z</cp:lastPrinted>
  <dcterms:created xsi:type="dcterms:W3CDTF">2020-07-03T11:21:42Z</dcterms:created>
  <dcterms:modified xsi:type="dcterms:W3CDTF">2020-09-09T17:41:35Z</dcterms:modified>
</cp:coreProperties>
</file>