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15"/>
          <p:cNvSpPr txBox="1">
            <a:spLocks noGrp="1"/>
          </p:cNvSpPr>
          <p:nvPr>
            <p:ph type="subTitle" idx="1"/>
          </p:nvPr>
        </p:nvSpPr>
        <p:spPr>
          <a:xfrm>
            <a:off x="436701" y="4685632"/>
            <a:ext cx="5659299" cy="1247274"/>
          </a:xfrm>
          <a:prstGeom prst="rect">
            <a:avLst/>
          </a:prstGeom>
          <a:noFill/>
          <a:ln>
            <a:noFill/>
          </a:ln>
        </p:spPr>
        <p:txBody>
          <a:bodyPr spcFirstLastPara="1" wrap="square" lIns="91425" tIns="45700" rIns="91425" bIns="45700" anchor="t" anchorCtr="0">
            <a:normAutofit/>
          </a:bodyPr>
          <a:lstStyle>
            <a:lvl1pPr lvl="0" algn="l">
              <a:spcBef>
                <a:spcPts val="640"/>
              </a:spcBef>
              <a:spcAft>
                <a:spcPts val="0"/>
              </a:spcAft>
              <a:buSzPts val="3200"/>
              <a:buNone/>
              <a:defRPr>
                <a:solidFill>
                  <a:srgbClr val="206EB5"/>
                </a:solidFill>
              </a:defRPr>
            </a:lvl1pPr>
            <a:lvl2pPr lvl="1" algn="ctr">
              <a:spcBef>
                <a:spcPts val="560"/>
              </a:spcBef>
              <a:spcAft>
                <a:spcPts val="0"/>
              </a:spcAft>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r>
              <a:rPr lang="en-US"/>
              <a:t>Click to edit Master subtitle style</a:t>
            </a:r>
            <a:endParaRPr/>
          </a:p>
        </p:txBody>
      </p:sp>
      <p:sp>
        <p:nvSpPr>
          <p:cNvPr id="10" name="Google Shape;10;p15"/>
          <p:cNvSpPr txBox="1">
            <a:spLocks noGrp="1"/>
          </p:cNvSpPr>
          <p:nvPr>
            <p:ph type="ctrTitle"/>
          </p:nvPr>
        </p:nvSpPr>
        <p:spPr>
          <a:xfrm>
            <a:off x="436701" y="2710281"/>
            <a:ext cx="5659299" cy="188845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C33026"/>
              </a:buClr>
              <a:buSzPts val="4000"/>
              <a:buFont typeface="Calibri"/>
              <a:buNone/>
              <a:defRPr b="1">
                <a:solidFill>
                  <a:srgbClr val="C330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pic>
        <p:nvPicPr>
          <p:cNvPr id="11" name="Google Shape;11;p15"/>
          <p:cNvPicPr preferRelativeResize="0"/>
          <p:nvPr/>
        </p:nvPicPr>
        <p:blipFill rotWithShape="1">
          <a:blip r:embed="rId2">
            <a:alphaModFix/>
          </a:blip>
          <a:srcRect/>
          <a:stretch/>
        </p:blipFill>
        <p:spPr>
          <a:xfrm>
            <a:off x="1421272" y="148850"/>
            <a:ext cx="3137457" cy="2353093"/>
          </a:xfrm>
          <a:prstGeom prst="rect">
            <a:avLst/>
          </a:prstGeom>
          <a:noFill/>
          <a:ln>
            <a:noFill/>
          </a:ln>
        </p:spPr>
      </p:pic>
    </p:spTree>
    <p:extLst>
      <p:ext uri="{BB962C8B-B14F-4D97-AF65-F5344CB8AC3E}">
        <p14:creationId xmlns:p14="http://schemas.microsoft.com/office/powerpoint/2010/main" val="388334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2"/>
        <p:cNvGrpSpPr/>
        <p:nvPr/>
      </p:nvGrpSpPr>
      <p:grpSpPr>
        <a:xfrm>
          <a:off x="0" y="0"/>
          <a:ext cx="0" cy="0"/>
          <a:chOff x="0" y="0"/>
          <a:chExt cx="0" cy="0"/>
        </a:xfrm>
      </p:grpSpPr>
      <p:sp>
        <p:nvSpPr>
          <p:cNvPr id="13" name="Google Shape;13;p16"/>
          <p:cNvSpPr/>
          <p:nvPr/>
        </p:nvSpPr>
        <p:spPr>
          <a:xfrm>
            <a:off x="0" y="1"/>
            <a:ext cx="12151525" cy="1300163"/>
          </a:xfrm>
          <a:prstGeom prst="rect">
            <a:avLst/>
          </a:prstGeom>
          <a:solidFill>
            <a:srgbClr val="206EB5"/>
          </a:solidFill>
          <a:ln w="9525" cap="flat" cmpd="sng">
            <a:solidFill>
              <a:srgbClr val="206EB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16"/>
          <p:cNvSpPr txBox="1">
            <a:spLocks noGrp="1"/>
          </p:cNvSpPr>
          <p:nvPr>
            <p:ph type="title"/>
          </p:nvPr>
        </p:nvSpPr>
        <p:spPr>
          <a:xfrm>
            <a:off x="-66674" y="1"/>
            <a:ext cx="12147665" cy="1300163"/>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Calibri"/>
              <a:buNone/>
              <a:defRPr sz="4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5" name="Google Shape;15;p16"/>
          <p:cNvSpPr txBox="1">
            <a:spLocks noGrp="1"/>
          </p:cNvSpPr>
          <p:nvPr>
            <p:ph type="body" idx="1"/>
          </p:nvPr>
        </p:nvSpPr>
        <p:spPr>
          <a:xfrm>
            <a:off x="609600" y="1828800"/>
            <a:ext cx="10972800" cy="3999832"/>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C33026"/>
              </a:buClr>
              <a:buSzPts val="3200"/>
              <a:buChar char="•"/>
              <a:defRPr b="0"/>
            </a:lvl1pPr>
            <a:lvl2pPr marL="914400" lvl="1" indent="-406400" algn="l">
              <a:spcBef>
                <a:spcPts val="560"/>
              </a:spcBef>
              <a:spcAft>
                <a:spcPts val="0"/>
              </a:spcAft>
              <a:buSzPts val="2800"/>
              <a:buChar char="–"/>
              <a:defRPr b="0"/>
            </a:lvl2pPr>
            <a:lvl3pPr marL="1371600" lvl="2" indent="-381000" algn="l">
              <a:spcBef>
                <a:spcPts val="480"/>
              </a:spcBef>
              <a:spcAft>
                <a:spcPts val="0"/>
              </a:spcAft>
              <a:buClr>
                <a:srgbClr val="004987"/>
              </a:buClr>
              <a:buSzPts val="24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pPr lvl="0"/>
            <a:r>
              <a:rPr lang="en-US"/>
              <a:t>Click to edit Master text styles</a:t>
            </a:r>
          </a:p>
        </p:txBody>
      </p:sp>
      <p:sp>
        <p:nvSpPr>
          <p:cNvPr id="16" name="Google Shape;16;p16"/>
          <p:cNvSpPr txBox="1"/>
          <p:nvPr/>
        </p:nvSpPr>
        <p:spPr>
          <a:xfrm>
            <a:off x="11582400" y="109455"/>
            <a:ext cx="498593"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400" b="1"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400" b="1" i="0" u="none" strike="noStrike" cap="none">
              <a:solidFill>
                <a:schemeClr val="dk1"/>
              </a:solidFill>
              <a:latin typeface="Calibri"/>
              <a:ea typeface="Calibri"/>
              <a:cs typeface="Calibri"/>
              <a:sym typeface="Calibri"/>
            </a:endParaRPr>
          </a:p>
        </p:txBody>
      </p:sp>
      <p:pic>
        <p:nvPicPr>
          <p:cNvPr id="17" name="Google Shape;17;p16"/>
          <p:cNvPicPr preferRelativeResize="0"/>
          <p:nvPr/>
        </p:nvPicPr>
        <p:blipFill rotWithShape="1">
          <a:blip r:embed="rId2">
            <a:alphaModFix/>
          </a:blip>
          <a:srcRect/>
          <a:stretch/>
        </p:blipFill>
        <p:spPr>
          <a:xfrm>
            <a:off x="10858995" y="5828632"/>
            <a:ext cx="1292531" cy="969398"/>
          </a:xfrm>
          <a:prstGeom prst="rect">
            <a:avLst/>
          </a:prstGeom>
          <a:noFill/>
          <a:ln>
            <a:noFill/>
          </a:ln>
        </p:spPr>
      </p:pic>
    </p:spTree>
    <p:extLst>
      <p:ext uri="{BB962C8B-B14F-4D97-AF65-F5344CB8AC3E}">
        <p14:creationId xmlns:p14="http://schemas.microsoft.com/office/powerpoint/2010/main" val="40769101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609601" y="274638"/>
            <a:ext cx="10905065" cy="861306"/>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FFFFFF"/>
              </a:buClr>
              <a:buSzPts val="4000"/>
              <a:buFont typeface="Calibri"/>
              <a:buNone/>
              <a:defRPr sz="4000" b="1"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609600" y="1381478"/>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C33026"/>
              </a:buClr>
              <a:buSzPts val="3200"/>
              <a:buFont typeface="Arial"/>
              <a:buChar char="•"/>
              <a:defRPr sz="3200" b="1"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009DDC"/>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rgbClr val="004987"/>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963181290"/>
      </p:ext>
    </p:extLst>
  </p:cSld>
  <p:clrMap bg1="lt1" tx1="dk1" bg2="dk2" tx2="lt2" accent1="accent1" accent2="accent2" accent3="accent3" accent4="accent4" accent5="accent5" accent6="accent6" hlink="hlink" folHlink="folHlink"/>
  <p:sldLayoutIdLst>
    <p:sldLayoutId id="2147483661" r:id="rId1"/>
    <p:sldLayoutId id="2147483662" r:id="rId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video" Target="https://www.youtube.com/embed/FJP02p8LER8?feature=oembed"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66440-7147-443F-B8EC-8AD90B60DD87}"/>
              </a:ext>
            </a:extLst>
          </p:cNvPr>
          <p:cNvSpPr>
            <a:spLocks noGrp="1"/>
          </p:cNvSpPr>
          <p:nvPr>
            <p:ph type="ctrTitle"/>
          </p:nvPr>
        </p:nvSpPr>
        <p:spPr>
          <a:xfrm>
            <a:off x="4538438" y="2638696"/>
            <a:ext cx="5659299" cy="888886"/>
          </a:xfrm>
        </p:spPr>
        <p:txBody>
          <a:bodyPr/>
          <a:lstStyle/>
          <a:p>
            <a:r>
              <a:rPr lang="en-GB" dirty="0"/>
              <a:t>Learning Review</a:t>
            </a:r>
          </a:p>
        </p:txBody>
      </p:sp>
    </p:spTree>
    <p:extLst>
      <p:ext uri="{BB962C8B-B14F-4D97-AF65-F5344CB8AC3E}">
        <p14:creationId xmlns:p14="http://schemas.microsoft.com/office/powerpoint/2010/main" val="1303439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5C3F-88BC-4AB3-96A0-FBA3A65CDF31}"/>
              </a:ext>
            </a:extLst>
          </p:cNvPr>
          <p:cNvSpPr>
            <a:spLocks noGrp="1"/>
          </p:cNvSpPr>
          <p:nvPr>
            <p:ph type="title"/>
          </p:nvPr>
        </p:nvSpPr>
        <p:spPr/>
        <p:txBody>
          <a:bodyPr>
            <a:normAutofit/>
          </a:bodyPr>
          <a:lstStyle/>
          <a:p>
            <a:r>
              <a:rPr lang="en-GB" dirty="0"/>
              <a:t>Movements</a:t>
            </a:r>
          </a:p>
        </p:txBody>
      </p:sp>
      <p:sp>
        <p:nvSpPr>
          <p:cNvPr id="3" name="Content Placeholder 2">
            <a:extLst>
              <a:ext uri="{FF2B5EF4-FFF2-40B4-BE49-F238E27FC236}">
                <a16:creationId xmlns:a16="http://schemas.microsoft.com/office/drawing/2014/main" id="{D2EBF7B5-6F7C-4B56-94B9-5005613F1E9D}"/>
              </a:ext>
            </a:extLst>
          </p:cNvPr>
          <p:cNvSpPr>
            <a:spLocks noGrp="1"/>
          </p:cNvSpPr>
          <p:nvPr>
            <p:ph type="body" idx="1"/>
          </p:nvPr>
        </p:nvSpPr>
        <p:spPr>
          <a:xfrm>
            <a:off x="838199" y="1825625"/>
            <a:ext cx="6714067" cy="4351338"/>
          </a:xfrm>
        </p:spPr>
        <p:txBody>
          <a:bodyPr>
            <a:normAutofit/>
          </a:bodyPr>
          <a:lstStyle/>
          <a:p>
            <a:r>
              <a:rPr lang="en-GB" sz="2400"/>
              <a:t>Edie’s range of movement can be very different depending on how and where she is positioned so it has been important to consider her control of switches in different positions and environments.</a:t>
            </a:r>
          </a:p>
          <a:p>
            <a:r>
              <a:rPr lang="en-GB" sz="2400"/>
              <a:t>Edie is practising using a switch. She needs lots of practise to work out if the switch is in the best position for her. The switch press needs to be easy to do and repeat</a:t>
            </a:r>
          </a:p>
          <a:p>
            <a:pPr marL="0" indent="0">
              <a:buNone/>
            </a:pPr>
            <a:endParaRPr lang="en-GB" sz="2400"/>
          </a:p>
        </p:txBody>
      </p:sp>
      <p:pic>
        <p:nvPicPr>
          <p:cNvPr id="5122" name="Picture 2" descr="Edie practicing to use a switch">
            <a:extLst>
              <a:ext uri="{FF2B5EF4-FFF2-40B4-BE49-F238E27FC236}">
                <a16:creationId xmlns:a16="http://schemas.microsoft.com/office/drawing/2014/main" id="{4B037D7E-2D94-49DE-BA4F-11D650EE432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785" r="8659" b="-1"/>
          <a:stretch/>
        </p:blipFill>
        <p:spPr bwMode="auto">
          <a:xfrm>
            <a:off x="8020569" y="1904284"/>
            <a:ext cx="3152439" cy="344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857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F63A-136F-4E7C-9FEB-4AD2E0BB9E91}"/>
              </a:ext>
            </a:extLst>
          </p:cNvPr>
          <p:cNvSpPr>
            <a:spLocks noGrp="1"/>
          </p:cNvSpPr>
          <p:nvPr>
            <p:ph type="title"/>
          </p:nvPr>
        </p:nvSpPr>
        <p:spPr/>
        <p:txBody>
          <a:bodyPr>
            <a:normAutofit/>
          </a:bodyPr>
          <a:lstStyle/>
          <a:p>
            <a:r>
              <a:rPr lang="en-GB" dirty="0"/>
              <a:t>Switches offer options</a:t>
            </a:r>
          </a:p>
        </p:txBody>
      </p:sp>
      <p:sp>
        <p:nvSpPr>
          <p:cNvPr id="3" name="Content Placeholder 2">
            <a:extLst>
              <a:ext uri="{FF2B5EF4-FFF2-40B4-BE49-F238E27FC236}">
                <a16:creationId xmlns:a16="http://schemas.microsoft.com/office/drawing/2014/main" id="{D899AAD0-F4FE-458D-B1E8-26A12B2C3CC4}"/>
              </a:ext>
            </a:extLst>
          </p:cNvPr>
          <p:cNvSpPr>
            <a:spLocks noGrp="1"/>
          </p:cNvSpPr>
          <p:nvPr>
            <p:ph type="body" idx="1"/>
          </p:nvPr>
        </p:nvSpPr>
        <p:spPr>
          <a:xfrm>
            <a:off x="838199" y="1580606"/>
            <a:ext cx="6714067" cy="4990011"/>
          </a:xfrm>
        </p:spPr>
        <p:txBody>
          <a:bodyPr>
            <a:normAutofit/>
          </a:bodyPr>
          <a:lstStyle/>
          <a:p>
            <a:r>
              <a:rPr lang="en-GB" sz="2200" dirty="0"/>
              <a:t>With the tray on her chair, it is easier to see the switch to operate it with her hand than with her foot</a:t>
            </a:r>
          </a:p>
          <a:p>
            <a:r>
              <a:rPr lang="en-GB" sz="2200" dirty="0"/>
              <a:t>Switches can be used to control many different things as well as toys and computers. </a:t>
            </a:r>
          </a:p>
          <a:p>
            <a:r>
              <a:rPr lang="en-GB" sz="2200" dirty="0"/>
              <a:t>Switches can operate Voice Output Communication Aids (VOCAs) and powered wheelchairs as well as control domestic appliances such as televisions and lights and mechanisms such as door openers and electronic curtain rails, all of which allow greater independence. </a:t>
            </a:r>
          </a:p>
          <a:p>
            <a:r>
              <a:rPr lang="en-GB" sz="2200" dirty="0"/>
              <a:t>It is necessary to have lots of practise using switches in a fun and error-free way first, before beginning to use them for functional applications.</a:t>
            </a:r>
          </a:p>
        </p:txBody>
      </p:sp>
      <p:pic>
        <p:nvPicPr>
          <p:cNvPr id="6146" name="Picture 2" descr="Edie operating a switch on a tray">
            <a:extLst>
              <a:ext uri="{FF2B5EF4-FFF2-40B4-BE49-F238E27FC236}">
                <a16:creationId xmlns:a16="http://schemas.microsoft.com/office/drawing/2014/main" id="{700375C0-8F49-4B70-BEFB-98AE51C4FCA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223" r="4222" b="-1"/>
          <a:stretch/>
        </p:blipFill>
        <p:spPr bwMode="auto">
          <a:xfrm>
            <a:off x="8020569" y="1904284"/>
            <a:ext cx="3152439" cy="344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527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D7C5E-DF47-493B-A6A1-4170509007E4}"/>
              </a:ext>
            </a:extLst>
          </p:cNvPr>
          <p:cNvSpPr>
            <a:spLocks noGrp="1"/>
          </p:cNvSpPr>
          <p:nvPr>
            <p:ph type="title"/>
          </p:nvPr>
        </p:nvSpPr>
        <p:spPr/>
        <p:txBody>
          <a:bodyPr>
            <a:normAutofit/>
          </a:bodyPr>
          <a:lstStyle/>
          <a:p>
            <a:r>
              <a:rPr lang="en-GB" dirty="0"/>
              <a:t>Switch Skills</a:t>
            </a:r>
          </a:p>
        </p:txBody>
      </p:sp>
      <p:sp>
        <p:nvSpPr>
          <p:cNvPr id="3" name="Content Placeholder 2">
            <a:extLst>
              <a:ext uri="{FF2B5EF4-FFF2-40B4-BE49-F238E27FC236}">
                <a16:creationId xmlns:a16="http://schemas.microsoft.com/office/drawing/2014/main" id="{E2BA21FB-047F-44FF-87D6-5B7C15DB863F}"/>
              </a:ext>
            </a:extLst>
          </p:cNvPr>
          <p:cNvSpPr>
            <a:spLocks noGrp="1"/>
          </p:cNvSpPr>
          <p:nvPr>
            <p:ph type="body" idx="1"/>
          </p:nvPr>
        </p:nvSpPr>
        <p:spPr>
          <a:xfrm>
            <a:off x="248195" y="1449977"/>
            <a:ext cx="7304072" cy="5081452"/>
          </a:xfrm>
        </p:spPr>
        <p:txBody>
          <a:bodyPr>
            <a:normAutofit fontScale="92500"/>
          </a:bodyPr>
          <a:lstStyle/>
          <a:p>
            <a:r>
              <a:rPr lang="en-GB" sz="2000" dirty="0"/>
              <a:t>Initially Edie needed to learn that pressing a switch results in something happening. </a:t>
            </a:r>
          </a:p>
          <a:p>
            <a:r>
              <a:rPr lang="en-GB" sz="2000" dirty="0"/>
              <a:t>This is sometimes called </a:t>
            </a:r>
            <a:r>
              <a:rPr lang="en-GB" sz="2000" dirty="0" err="1"/>
              <a:t>‘cause</a:t>
            </a:r>
            <a:r>
              <a:rPr lang="en-GB" sz="2000" dirty="0"/>
              <a:t> and effect’. Edie quickly learned that she could operate toys and the computer by pressing a switch.</a:t>
            </a:r>
          </a:p>
          <a:p>
            <a:r>
              <a:rPr lang="en-GB" sz="2000" dirty="0"/>
              <a:t>Edie needs to be able to press the switch accurately and with ease and does not want to press it by mistake. In order to practise this skill she has explored some ‘build’ activities. This means that she has to press the switch several times to achieve the end result, for example Edie may press the switch to reveal sections of a picture. </a:t>
            </a:r>
          </a:p>
          <a:p>
            <a:r>
              <a:rPr lang="en-GB" sz="2000" dirty="0"/>
              <a:t>Once the picture is complete it will play an animation and a song. Examples of these activities are available in the Useful Links section.</a:t>
            </a:r>
          </a:p>
          <a:p>
            <a:r>
              <a:rPr lang="en-GB" sz="2000" dirty="0"/>
              <a:t>Edie has also used switches to operate battery powered toys and mains operated activities such as fans and bubble machines.</a:t>
            </a:r>
          </a:p>
          <a:p>
            <a:r>
              <a:rPr lang="en-GB" sz="2000" dirty="0"/>
              <a:t>The fan is plugged in to a </a:t>
            </a:r>
            <a:r>
              <a:rPr lang="en-GB" sz="2000" dirty="0" err="1"/>
              <a:t>PowerLink</a:t>
            </a:r>
            <a:r>
              <a:rPr lang="en-GB" sz="2000" dirty="0"/>
              <a:t>. This allows a switch to be connected to turn on the fan.</a:t>
            </a:r>
          </a:p>
        </p:txBody>
      </p:sp>
      <p:pic>
        <p:nvPicPr>
          <p:cNvPr id="4" name="Picture 3">
            <a:extLst>
              <a:ext uri="{FF2B5EF4-FFF2-40B4-BE49-F238E27FC236}">
                <a16:creationId xmlns:a16="http://schemas.microsoft.com/office/drawing/2014/main" id="{E5162B67-7D58-49D0-89C1-9E40C9CAFD4E}"/>
              </a:ext>
            </a:extLst>
          </p:cNvPr>
          <p:cNvPicPr>
            <a:picLocks noChangeAspect="1"/>
          </p:cNvPicPr>
          <p:nvPr/>
        </p:nvPicPr>
        <p:blipFill rotWithShape="1">
          <a:blip r:embed="rId2"/>
          <a:srcRect l="7942" r="23503" b="-1"/>
          <a:stretch/>
        </p:blipFill>
        <p:spPr>
          <a:xfrm>
            <a:off x="8020569" y="1904284"/>
            <a:ext cx="3152439" cy="3448850"/>
          </a:xfrm>
          <a:prstGeom prst="rect">
            <a:avLst/>
          </a:prstGeom>
        </p:spPr>
      </p:pic>
    </p:spTree>
    <p:extLst>
      <p:ext uri="{BB962C8B-B14F-4D97-AF65-F5344CB8AC3E}">
        <p14:creationId xmlns:p14="http://schemas.microsoft.com/office/powerpoint/2010/main" val="257195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327CF-4B60-44A9-87C7-1100004D4FEC}"/>
              </a:ext>
            </a:extLst>
          </p:cNvPr>
          <p:cNvSpPr>
            <a:spLocks noGrp="1"/>
          </p:cNvSpPr>
          <p:nvPr>
            <p:ph type="title"/>
          </p:nvPr>
        </p:nvSpPr>
        <p:spPr/>
        <p:txBody>
          <a:bodyPr/>
          <a:lstStyle/>
          <a:p>
            <a:r>
              <a:rPr lang="en-GB"/>
              <a:t>Scanning</a:t>
            </a:r>
            <a:endParaRPr lang="en-GB" dirty="0"/>
          </a:p>
        </p:txBody>
      </p:sp>
      <p:pic>
        <p:nvPicPr>
          <p:cNvPr id="7176" name="Picture 8" descr="Where is Humpty Dumpty game 2">
            <a:extLst>
              <a:ext uri="{FF2B5EF4-FFF2-40B4-BE49-F238E27FC236}">
                <a16:creationId xmlns:a16="http://schemas.microsoft.com/office/drawing/2014/main" id="{9B4D9D6C-D519-4ED9-AF29-EF7B3DA49276}"/>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555999" y="1632509"/>
            <a:ext cx="2822039" cy="2116529"/>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Where is Humpty Dumpty game 1">
            <a:extLst>
              <a:ext uri="{FF2B5EF4-FFF2-40B4-BE49-F238E27FC236}">
                <a16:creationId xmlns:a16="http://schemas.microsoft.com/office/drawing/2014/main" id="{284E99A0-34F9-4F61-9C16-B409A6B1A6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224" y="1632510"/>
            <a:ext cx="2822040" cy="2116530"/>
          </a:xfrm>
          <a:prstGeom prst="rect">
            <a:avLst/>
          </a:prstGeom>
          <a:noFill/>
          <a:extLst>
            <a:ext uri="{909E8E84-426E-40DD-AFC4-6F175D3DCCD1}">
              <a14:hiddenFill xmlns:a14="http://schemas.microsoft.com/office/drawing/2010/main">
                <a:solidFill>
                  <a:srgbClr val="FFFFFF"/>
                </a:solidFill>
              </a14:hiddenFill>
            </a:ext>
          </a:extLst>
        </p:spPr>
      </p:pic>
      <p:pic>
        <p:nvPicPr>
          <p:cNvPr id="7178" name="Picture 10" descr="Where is Humpty Dumpty game 3">
            <a:extLst>
              <a:ext uri="{FF2B5EF4-FFF2-40B4-BE49-F238E27FC236}">
                <a16:creationId xmlns:a16="http://schemas.microsoft.com/office/drawing/2014/main" id="{27614F6B-F8A4-40D9-8067-A6E36EEA5E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1443" y="1632509"/>
            <a:ext cx="2822039" cy="211653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AF076B1-B7C0-471F-BC33-52CDD1F45AF5}"/>
              </a:ext>
            </a:extLst>
          </p:cNvPr>
          <p:cNvSpPr/>
          <p:nvPr/>
        </p:nvSpPr>
        <p:spPr>
          <a:xfrm>
            <a:off x="971676" y="4441429"/>
            <a:ext cx="9875520" cy="1384995"/>
          </a:xfrm>
          <a:prstGeom prst="rect">
            <a:avLst/>
          </a:prstGeom>
        </p:spPr>
        <p:txBody>
          <a:bodyPr wrap="square">
            <a:spAutoFit/>
          </a:bodyPr>
          <a:lstStyle/>
          <a:p>
            <a:pPr algn="ctr"/>
            <a:r>
              <a:rPr lang="en-GB" sz="2800" dirty="0">
                <a:solidFill>
                  <a:srgbClr val="4C4C4C"/>
                </a:solidFill>
                <a:latin typeface="Open Sans"/>
              </a:rPr>
              <a:t>Edie is continuing to practise her scanning skills using the computer. In the future, she may use these skills to operate a voice output communication aid as well.</a:t>
            </a:r>
            <a:endParaRPr lang="en-GB" sz="2800" dirty="0"/>
          </a:p>
        </p:txBody>
      </p:sp>
    </p:spTree>
    <p:extLst>
      <p:ext uri="{BB962C8B-B14F-4D97-AF65-F5344CB8AC3E}">
        <p14:creationId xmlns:p14="http://schemas.microsoft.com/office/powerpoint/2010/main" val="1717095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6D3A9-F72E-45AE-B9D6-A641FDFFC5CA}"/>
              </a:ext>
            </a:extLst>
          </p:cNvPr>
          <p:cNvSpPr>
            <a:spLocks noGrp="1"/>
          </p:cNvSpPr>
          <p:nvPr>
            <p:ph type="title"/>
          </p:nvPr>
        </p:nvSpPr>
        <p:spPr/>
        <p:txBody>
          <a:bodyPr/>
          <a:lstStyle/>
          <a:p>
            <a:r>
              <a:rPr lang="en-GB" dirty="0"/>
              <a:t>Communication</a:t>
            </a:r>
          </a:p>
        </p:txBody>
      </p:sp>
      <p:sp>
        <p:nvSpPr>
          <p:cNvPr id="3" name="Content Placeholder 2">
            <a:extLst>
              <a:ext uri="{FF2B5EF4-FFF2-40B4-BE49-F238E27FC236}">
                <a16:creationId xmlns:a16="http://schemas.microsoft.com/office/drawing/2014/main" id="{1B8E5B49-1AEA-498B-AA06-72E89805FBE2}"/>
              </a:ext>
            </a:extLst>
          </p:cNvPr>
          <p:cNvSpPr>
            <a:spLocks noGrp="1"/>
          </p:cNvSpPr>
          <p:nvPr>
            <p:ph type="body" idx="1"/>
          </p:nvPr>
        </p:nvSpPr>
        <p:spPr/>
        <p:txBody>
          <a:bodyPr/>
          <a:lstStyle/>
          <a:p>
            <a:r>
              <a:rPr lang="en-GB" dirty="0"/>
              <a:t>Edie has practised using her eyes to communicate. She has been learning that others can understand her by following her eyes to see what she is looking at. Edie has had to learn to recognise photographs and symbols and apply a meaning to eye pointing to them. So, for example, she knows that if she eye points to a photo of Dad and a photo of a cup, this means she is asking Dad to give her a drink.</a:t>
            </a:r>
          </a:p>
        </p:txBody>
      </p:sp>
    </p:spTree>
    <p:extLst>
      <p:ext uri="{BB962C8B-B14F-4D97-AF65-F5344CB8AC3E}">
        <p14:creationId xmlns:p14="http://schemas.microsoft.com/office/powerpoint/2010/main" val="4200194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D61AD-92FC-4D36-AE37-68D406B53B31}"/>
              </a:ext>
            </a:extLst>
          </p:cNvPr>
          <p:cNvSpPr>
            <a:spLocks noGrp="1"/>
          </p:cNvSpPr>
          <p:nvPr>
            <p:ph type="title"/>
          </p:nvPr>
        </p:nvSpPr>
        <p:spPr/>
        <p:txBody>
          <a:bodyPr/>
          <a:lstStyle/>
          <a:p>
            <a:r>
              <a:rPr lang="en-GB" dirty="0"/>
              <a:t>Edie Communicating </a:t>
            </a:r>
          </a:p>
        </p:txBody>
      </p:sp>
      <p:pic>
        <p:nvPicPr>
          <p:cNvPr id="4" name="Online Media 3" title="Choosing Symbols">
            <a:hlinkClick r:id="" action="ppaction://media"/>
            <a:extLst>
              <a:ext uri="{FF2B5EF4-FFF2-40B4-BE49-F238E27FC236}">
                <a16:creationId xmlns:a16="http://schemas.microsoft.com/office/drawing/2014/main" id="{3FC163BE-CA2F-47D4-BCD3-3F80757BF13D}"/>
              </a:ext>
            </a:extLst>
          </p:cNvPr>
          <p:cNvPicPr>
            <a:picLocks noGrp="1" noRot="1" noChangeAspect="1"/>
          </p:cNvPicPr>
          <p:nvPr>
            <p:ph idx="4294967295"/>
            <a:videoFile r:link="rId1"/>
          </p:nvPr>
        </p:nvPicPr>
        <p:blipFill>
          <a:blip r:embed="rId3"/>
          <a:stretch>
            <a:fillRect/>
          </a:stretch>
        </p:blipFill>
        <p:spPr>
          <a:xfrm>
            <a:off x="0" y="1854200"/>
            <a:ext cx="5805488" cy="4351338"/>
          </a:xfrm>
          <a:prstGeom prst="rect">
            <a:avLst/>
          </a:prstGeom>
        </p:spPr>
      </p:pic>
      <p:sp>
        <p:nvSpPr>
          <p:cNvPr id="5" name="Rectangle 4">
            <a:extLst>
              <a:ext uri="{FF2B5EF4-FFF2-40B4-BE49-F238E27FC236}">
                <a16:creationId xmlns:a16="http://schemas.microsoft.com/office/drawing/2014/main" id="{079181E9-AADB-4222-B6DB-64F4180BA240}"/>
              </a:ext>
            </a:extLst>
          </p:cNvPr>
          <p:cNvSpPr/>
          <p:nvPr/>
        </p:nvSpPr>
        <p:spPr>
          <a:xfrm>
            <a:off x="7160455" y="2254237"/>
            <a:ext cx="4515730" cy="3046988"/>
          </a:xfrm>
          <a:prstGeom prst="rect">
            <a:avLst/>
          </a:prstGeom>
        </p:spPr>
        <p:txBody>
          <a:bodyPr wrap="square">
            <a:spAutoFit/>
          </a:bodyPr>
          <a:lstStyle/>
          <a:p>
            <a:r>
              <a:rPr lang="en-GB" sz="2400" dirty="0">
                <a:solidFill>
                  <a:srgbClr val="4C4C4C"/>
                </a:solidFill>
                <a:latin typeface="Open Sans"/>
              </a:rPr>
              <a:t>Edie’s Mum is showing her symbols to choose from. She is showing Edie the choices and reading them to her; Edie will indicate her choice when she gets to the one that she wants. Edie is learning to say ‘Yes’; in this video she nods her head.</a:t>
            </a:r>
            <a:endParaRPr lang="en-GB" sz="2400" dirty="0"/>
          </a:p>
        </p:txBody>
      </p:sp>
    </p:spTree>
    <p:extLst>
      <p:ext uri="{BB962C8B-B14F-4D97-AF65-F5344CB8AC3E}">
        <p14:creationId xmlns:p14="http://schemas.microsoft.com/office/powerpoint/2010/main" val="400123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7B5B-043D-4AD8-BE21-2BE263B23542}"/>
              </a:ext>
            </a:extLst>
          </p:cNvPr>
          <p:cNvSpPr>
            <a:spLocks noGrp="1"/>
          </p:cNvSpPr>
          <p:nvPr>
            <p:ph type="title"/>
          </p:nvPr>
        </p:nvSpPr>
        <p:spPr/>
        <p:txBody>
          <a:bodyPr>
            <a:normAutofit/>
          </a:bodyPr>
          <a:lstStyle/>
          <a:p>
            <a:r>
              <a:rPr lang="en-GB" dirty="0"/>
              <a:t>Listener Mediated Scanning</a:t>
            </a:r>
          </a:p>
        </p:txBody>
      </p:sp>
      <p:sp>
        <p:nvSpPr>
          <p:cNvPr id="3" name="Content Placeholder 2">
            <a:extLst>
              <a:ext uri="{FF2B5EF4-FFF2-40B4-BE49-F238E27FC236}">
                <a16:creationId xmlns:a16="http://schemas.microsoft.com/office/drawing/2014/main" id="{4EFD6CEE-5890-445C-98D0-12C6FEC3B49A}"/>
              </a:ext>
            </a:extLst>
          </p:cNvPr>
          <p:cNvSpPr>
            <a:spLocks noGrp="1"/>
          </p:cNvSpPr>
          <p:nvPr>
            <p:ph type="body" idx="1"/>
          </p:nvPr>
        </p:nvSpPr>
        <p:spPr>
          <a:xfrm>
            <a:off x="209007" y="1300164"/>
            <a:ext cx="7343260" cy="5322705"/>
          </a:xfrm>
        </p:spPr>
        <p:txBody>
          <a:bodyPr>
            <a:normAutofit fontScale="92500" lnSpcReduction="10000"/>
          </a:bodyPr>
          <a:lstStyle/>
          <a:p>
            <a:r>
              <a:rPr lang="en-GB" sz="2400" dirty="0"/>
              <a:t>Edie is being introduced to Listener Mediated Scanning. Edie is given a series of choices and will indicate when offered the choice that she wants. </a:t>
            </a:r>
          </a:p>
          <a:p>
            <a:r>
              <a:rPr lang="en-GB" sz="2400" dirty="0"/>
              <a:t>This is similar to scanning with a switch. It is helpful to practise this principle before using a switch for scanning.</a:t>
            </a:r>
          </a:p>
          <a:p>
            <a:r>
              <a:rPr lang="en-GB" sz="2400" dirty="0"/>
              <a:t>The choices are offered to Edie in the same order. This means that she can learn the order and anticipate the options. It also ensures that she has the same choices, even if different people are offering them and she can always get to the message that she wants.</a:t>
            </a:r>
          </a:p>
          <a:p>
            <a:r>
              <a:rPr lang="en-GB" sz="2400" dirty="0"/>
              <a:t>This is a page in Edie’s Listener Mediated Scanning communication book. There are photographs of the activities in the Nursery. </a:t>
            </a:r>
          </a:p>
          <a:p>
            <a:r>
              <a:rPr lang="en-GB" sz="2400" dirty="0"/>
              <a:t>Her teacher can go through the choices and Edie will indicate ‘yes’ when she gets to the one that she wants to do</a:t>
            </a:r>
            <a:r>
              <a:rPr lang="en-GB" sz="1900" dirty="0"/>
              <a:t>.</a:t>
            </a:r>
          </a:p>
          <a:p>
            <a:endParaRPr lang="en-GB" sz="1900" dirty="0"/>
          </a:p>
        </p:txBody>
      </p:sp>
      <p:pic>
        <p:nvPicPr>
          <p:cNvPr id="8194" name="Picture 2" descr="Communication book">
            <a:extLst>
              <a:ext uri="{FF2B5EF4-FFF2-40B4-BE49-F238E27FC236}">
                <a16:creationId xmlns:a16="http://schemas.microsoft.com/office/drawing/2014/main" id="{E46CAAF2-FC3A-4A23-88DC-2638BB1D60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834" r="16611" b="-1"/>
          <a:stretch/>
        </p:blipFill>
        <p:spPr bwMode="auto">
          <a:xfrm>
            <a:off x="8020569" y="1904284"/>
            <a:ext cx="3152439" cy="344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862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9F9E1-E306-423B-B66D-7A9B6D3DD00A}"/>
              </a:ext>
            </a:extLst>
          </p:cNvPr>
          <p:cNvSpPr>
            <a:spLocks noGrp="1"/>
          </p:cNvSpPr>
          <p:nvPr>
            <p:ph type="title"/>
          </p:nvPr>
        </p:nvSpPr>
        <p:spPr/>
        <p:txBody>
          <a:bodyPr/>
          <a:lstStyle/>
          <a:p>
            <a:r>
              <a:rPr lang="en-GB" dirty="0"/>
              <a:t>Saying Yes</a:t>
            </a:r>
          </a:p>
        </p:txBody>
      </p:sp>
      <p:sp>
        <p:nvSpPr>
          <p:cNvPr id="3" name="Content Placeholder 2">
            <a:extLst>
              <a:ext uri="{FF2B5EF4-FFF2-40B4-BE49-F238E27FC236}">
                <a16:creationId xmlns:a16="http://schemas.microsoft.com/office/drawing/2014/main" id="{3078A48C-C79A-4569-90F3-F80B518426EE}"/>
              </a:ext>
            </a:extLst>
          </p:cNvPr>
          <p:cNvSpPr>
            <a:spLocks noGrp="1"/>
          </p:cNvSpPr>
          <p:nvPr>
            <p:ph type="body" idx="1"/>
          </p:nvPr>
        </p:nvSpPr>
        <p:spPr>
          <a:xfrm>
            <a:off x="609600" y="1463040"/>
            <a:ext cx="10972800" cy="4963886"/>
          </a:xfrm>
        </p:spPr>
        <p:txBody>
          <a:bodyPr>
            <a:normAutofit fontScale="92500" lnSpcReduction="20000"/>
          </a:bodyPr>
          <a:lstStyle/>
          <a:p>
            <a:r>
              <a:rPr lang="en-GB" dirty="0"/>
              <a:t>Edie has used several ways to indicate ‘yes’; she will nod, vocalise or use facial expression. But having many different ways can be difficult for other people to interpret. Now Edie is being encouraged to eye point to a symbol for ‘yes’ to ensure that she is correctly understood.</a:t>
            </a:r>
          </a:p>
          <a:p>
            <a:r>
              <a:rPr lang="en-GB" dirty="0"/>
              <a:t>Edie is continuing to practise and develop her eye pointing and switch access skills. She is growing and changing and new technologies continue to emerge, so it is important that these methods continue to be reviewed. </a:t>
            </a:r>
          </a:p>
          <a:p>
            <a:r>
              <a:rPr lang="en-GB" dirty="0"/>
              <a:t>Currently she is achieving greatest success controlling a switch with her foot. Her parents and the team around her continue to monitor and evaluate this.</a:t>
            </a:r>
          </a:p>
        </p:txBody>
      </p:sp>
    </p:spTree>
    <p:extLst>
      <p:ext uri="{BB962C8B-B14F-4D97-AF65-F5344CB8AC3E}">
        <p14:creationId xmlns:p14="http://schemas.microsoft.com/office/powerpoint/2010/main" val="3379306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5FDE3-467B-4F96-88C1-0CE4B819784E}"/>
              </a:ext>
            </a:extLst>
          </p:cNvPr>
          <p:cNvSpPr>
            <a:spLocks noGrp="1"/>
          </p:cNvSpPr>
          <p:nvPr>
            <p:ph type="title"/>
          </p:nvPr>
        </p:nvSpPr>
        <p:spPr/>
        <p:txBody>
          <a:bodyPr/>
          <a:lstStyle/>
          <a:p>
            <a:r>
              <a:rPr lang="en-GB" dirty="0"/>
              <a:t>Lessons learned</a:t>
            </a:r>
          </a:p>
        </p:txBody>
      </p:sp>
      <p:sp>
        <p:nvSpPr>
          <p:cNvPr id="3" name="Content Placeholder 2">
            <a:extLst>
              <a:ext uri="{FF2B5EF4-FFF2-40B4-BE49-F238E27FC236}">
                <a16:creationId xmlns:a16="http://schemas.microsoft.com/office/drawing/2014/main" id="{D98FD5B7-BE32-4882-B965-BBC4614499C7}"/>
              </a:ext>
            </a:extLst>
          </p:cNvPr>
          <p:cNvSpPr>
            <a:spLocks noGrp="1"/>
          </p:cNvSpPr>
          <p:nvPr>
            <p:ph type="body" idx="1"/>
          </p:nvPr>
        </p:nvSpPr>
        <p:spPr/>
        <p:txBody>
          <a:bodyPr/>
          <a:lstStyle/>
          <a:p>
            <a:r>
              <a:rPr lang="en-GB" dirty="0"/>
              <a:t>Make a note of any thing important that you learned from this case study </a:t>
            </a:r>
          </a:p>
          <a:p>
            <a:r>
              <a:rPr lang="en-GB" dirty="0"/>
              <a:t>Review your notes and explore our further reading materials to think about the issues in greater depth</a:t>
            </a:r>
          </a:p>
        </p:txBody>
      </p:sp>
    </p:spTree>
    <p:extLst>
      <p:ext uri="{BB962C8B-B14F-4D97-AF65-F5344CB8AC3E}">
        <p14:creationId xmlns:p14="http://schemas.microsoft.com/office/powerpoint/2010/main" val="378959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7FFE7-439C-48A0-9819-AB695992137A}"/>
              </a:ext>
            </a:extLst>
          </p:cNvPr>
          <p:cNvSpPr>
            <a:spLocks noGrp="1"/>
          </p:cNvSpPr>
          <p:nvPr>
            <p:ph type="title"/>
          </p:nvPr>
        </p:nvSpPr>
        <p:spPr/>
        <p:txBody>
          <a:bodyPr/>
          <a:lstStyle/>
          <a:p>
            <a:r>
              <a:rPr lang="en-GB" dirty="0"/>
              <a:t>Reviewing the course </a:t>
            </a:r>
          </a:p>
        </p:txBody>
      </p:sp>
      <p:sp>
        <p:nvSpPr>
          <p:cNvPr id="3" name="Content Placeholder 2">
            <a:extLst>
              <a:ext uri="{FF2B5EF4-FFF2-40B4-BE49-F238E27FC236}">
                <a16:creationId xmlns:a16="http://schemas.microsoft.com/office/drawing/2014/main" id="{A1965EA5-8BC1-446A-AF4C-CC147357B66F}"/>
              </a:ext>
            </a:extLst>
          </p:cNvPr>
          <p:cNvSpPr>
            <a:spLocks noGrp="1"/>
          </p:cNvSpPr>
          <p:nvPr>
            <p:ph type="body" idx="1"/>
          </p:nvPr>
        </p:nvSpPr>
        <p:spPr/>
        <p:txBody>
          <a:bodyPr>
            <a:normAutofit lnSpcReduction="10000"/>
          </a:bodyPr>
          <a:lstStyle/>
          <a:p>
            <a:r>
              <a:rPr lang="en-GB" dirty="0"/>
              <a:t>In this session we will present some examples of AAC users </a:t>
            </a:r>
          </a:p>
          <a:p>
            <a:r>
              <a:rPr lang="en-GB" dirty="0"/>
              <a:t>We will ask you to read the background information </a:t>
            </a:r>
          </a:p>
          <a:p>
            <a:r>
              <a:rPr lang="en-GB" dirty="0"/>
              <a:t>Make notes on the key issues that you will need to consider in making a recommendation</a:t>
            </a:r>
          </a:p>
          <a:p>
            <a:r>
              <a:rPr lang="en-GB" dirty="0"/>
              <a:t>Suggest some of the key features that would be included in your recommendation for this child</a:t>
            </a:r>
          </a:p>
          <a:p>
            <a:r>
              <a:rPr lang="en-GB" dirty="0"/>
              <a:t>All of the case studies are based on those developed by the </a:t>
            </a:r>
            <a:r>
              <a:rPr lang="en-GB" dirty="0" err="1"/>
              <a:t>Communciation</a:t>
            </a:r>
            <a:r>
              <a:rPr lang="en-GB" dirty="0"/>
              <a:t> Trust in the UK</a:t>
            </a:r>
          </a:p>
        </p:txBody>
      </p:sp>
    </p:spTree>
    <p:extLst>
      <p:ext uri="{BB962C8B-B14F-4D97-AF65-F5344CB8AC3E}">
        <p14:creationId xmlns:p14="http://schemas.microsoft.com/office/powerpoint/2010/main" val="258259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4886-3E34-495A-836F-7BB81714F5F9}"/>
              </a:ext>
            </a:extLst>
          </p:cNvPr>
          <p:cNvSpPr>
            <a:spLocks noGrp="1"/>
          </p:cNvSpPr>
          <p:nvPr>
            <p:ph type="title"/>
          </p:nvPr>
        </p:nvSpPr>
        <p:spPr/>
        <p:txBody>
          <a:bodyPr>
            <a:normAutofit/>
          </a:bodyPr>
          <a:lstStyle/>
          <a:p>
            <a:r>
              <a:rPr lang="en-GB" dirty="0"/>
              <a:t>Edie</a:t>
            </a:r>
          </a:p>
        </p:txBody>
      </p:sp>
      <p:sp>
        <p:nvSpPr>
          <p:cNvPr id="3" name="Content Placeholder 2">
            <a:extLst>
              <a:ext uri="{FF2B5EF4-FFF2-40B4-BE49-F238E27FC236}">
                <a16:creationId xmlns:a16="http://schemas.microsoft.com/office/drawing/2014/main" id="{023FEDE7-EE08-4971-A47A-ABDAEF796C00}"/>
              </a:ext>
            </a:extLst>
          </p:cNvPr>
          <p:cNvSpPr>
            <a:spLocks noGrp="1"/>
          </p:cNvSpPr>
          <p:nvPr>
            <p:ph type="body" idx="1"/>
          </p:nvPr>
        </p:nvSpPr>
        <p:spPr>
          <a:xfrm>
            <a:off x="222069" y="1300164"/>
            <a:ext cx="6296297" cy="5283516"/>
          </a:xfrm>
        </p:spPr>
        <p:txBody>
          <a:bodyPr>
            <a:normAutofit fontScale="92500"/>
          </a:bodyPr>
          <a:lstStyle/>
          <a:p>
            <a:r>
              <a:rPr lang="en-GB" sz="2000" dirty="0"/>
              <a:t>Edie has the spastic quadriplegic form of cerebral palsy. </a:t>
            </a:r>
          </a:p>
          <a:p>
            <a:r>
              <a:rPr lang="en-GB" sz="2000" dirty="0"/>
              <a:t>The term spastic refers to tightening and stiffening of the muscles and quadriplegic means that it affects all four limbs. </a:t>
            </a:r>
          </a:p>
          <a:p>
            <a:r>
              <a:rPr lang="en-GB" sz="2000" dirty="0"/>
              <a:t>This affects her ability to control the movement of her arms and legs, and her ability to speak. </a:t>
            </a:r>
          </a:p>
          <a:p>
            <a:r>
              <a:rPr lang="en-GB" sz="2000" dirty="0"/>
              <a:t>Edie did not attend a preschool setting in the early stages of the project, but has more recently started attending a nursery within a special school.</a:t>
            </a:r>
          </a:p>
          <a:p>
            <a:r>
              <a:rPr lang="en-GB" sz="2000" dirty="0"/>
              <a:t>Edie’s disability has meant that it is difficult for her to play with toys independently and to speak. </a:t>
            </a:r>
          </a:p>
          <a:p>
            <a:r>
              <a:rPr lang="en-GB" sz="2000" dirty="0"/>
              <a:t>It has been important to find ways that she can have some independent control and maintain her active engagement with activities. </a:t>
            </a:r>
          </a:p>
          <a:p>
            <a:r>
              <a:rPr lang="en-GB" sz="2000" dirty="0"/>
              <a:t>Similarly it has been important to develop ways for her to communicate other than by speech.</a:t>
            </a:r>
          </a:p>
          <a:p>
            <a:endParaRPr lang="en-GB" sz="1700" dirty="0"/>
          </a:p>
        </p:txBody>
      </p:sp>
      <p:pic>
        <p:nvPicPr>
          <p:cNvPr id="1026" name="Picture 2" descr="Photo of a young girl Edie">
            <a:extLst>
              <a:ext uri="{FF2B5EF4-FFF2-40B4-BE49-F238E27FC236}">
                <a16:creationId xmlns:a16="http://schemas.microsoft.com/office/drawing/2014/main" id="{5AAF5B45-9CE9-4907-8CD9-51007BF4D82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67" r="8465" b="-2"/>
          <a:stretch/>
        </p:blipFill>
        <p:spPr bwMode="auto">
          <a:xfrm>
            <a:off x="6758558" y="1512395"/>
            <a:ext cx="5074070" cy="4272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681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65B4D-A759-49B7-BBA0-FD49EB76AC22}"/>
              </a:ext>
            </a:extLst>
          </p:cNvPr>
          <p:cNvSpPr>
            <a:spLocks noGrp="1"/>
          </p:cNvSpPr>
          <p:nvPr>
            <p:ph type="title"/>
          </p:nvPr>
        </p:nvSpPr>
        <p:spPr/>
        <p:txBody>
          <a:bodyPr/>
          <a:lstStyle/>
          <a:p>
            <a:r>
              <a:rPr lang="en-GB" dirty="0"/>
              <a:t>Edie</a:t>
            </a:r>
          </a:p>
        </p:txBody>
      </p:sp>
      <p:sp>
        <p:nvSpPr>
          <p:cNvPr id="3" name="Content Placeholder 2">
            <a:extLst>
              <a:ext uri="{FF2B5EF4-FFF2-40B4-BE49-F238E27FC236}">
                <a16:creationId xmlns:a16="http://schemas.microsoft.com/office/drawing/2014/main" id="{D7FD614F-99D0-4A94-8A23-87FA13847CFD}"/>
              </a:ext>
            </a:extLst>
          </p:cNvPr>
          <p:cNvSpPr>
            <a:spLocks noGrp="1"/>
          </p:cNvSpPr>
          <p:nvPr>
            <p:ph type="body" idx="1"/>
          </p:nvPr>
        </p:nvSpPr>
        <p:spPr/>
        <p:txBody>
          <a:bodyPr>
            <a:normAutofit fontScale="92500"/>
          </a:bodyPr>
          <a:lstStyle/>
          <a:p>
            <a:r>
              <a:rPr lang="en-GB" b="1" dirty="0"/>
              <a:t>Access and Control</a:t>
            </a:r>
          </a:p>
          <a:p>
            <a:r>
              <a:rPr lang="en-GB" dirty="0"/>
              <a:t>Despite finding it difficult to manipulate toys using her hands and feet, Edie is very good at looking and using her eyes to ‘talk’. </a:t>
            </a:r>
          </a:p>
          <a:p>
            <a:r>
              <a:rPr lang="en-GB" dirty="0"/>
              <a:t>This is easy for Edie to do and can be developed as a way for her to control other people to do the things that she finds difficult. </a:t>
            </a:r>
          </a:p>
          <a:p>
            <a:r>
              <a:rPr lang="en-GB" dirty="0"/>
              <a:t>Using her eyes to communicate, Edie can still make things happen, she is simply getting you to do it for her.</a:t>
            </a:r>
          </a:p>
          <a:p>
            <a:endParaRPr lang="en-GB" dirty="0"/>
          </a:p>
        </p:txBody>
      </p:sp>
    </p:spTree>
    <p:extLst>
      <p:ext uri="{BB962C8B-B14F-4D97-AF65-F5344CB8AC3E}">
        <p14:creationId xmlns:p14="http://schemas.microsoft.com/office/powerpoint/2010/main" val="1345756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0D790-058E-4C8D-99B3-354C6F5FFEA8}"/>
              </a:ext>
            </a:extLst>
          </p:cNvPr>
          <p:cNvSpPr>
            <a:spLocks noGrp="1"/>
          </p:cNvSpPr>
          <p:nvPr>
            <p:ph type="title"/>
          </p:nvPr>
        </p:nvSpPr>
        <p:spPr/>
        <p:txBody>
          <a:bodyPr/>
          <a:lstStyle/>
          <a:p>
            <a:r>
              <a:rPr lang="en-GB" dirty="0"/>
              <a:t>What are the options for Edie</a:t>
            </a:r>
          </a:p>
        </p:txBody>
      </p:sp>
      <p:sp>
        <p:nvSpPr>
          <p:cNvPr id="3" name="Content Placeholder 2">
            <a:extLst>
              <a:ext uri="{FF2B5EF4-FFF2-40B4-BE49-F238E27FC236}">
                <a16:creationId xmlns:a16="http://schemas.microsoft.com/office/drawing/2014/main" id="{FA6961AD-572C-4CD5-AFC2-93B02480C7E4}"/>
              </a:ext>
            </a:extLst>
          </p:cNvPr>
          <p:cNvSpPr>
            <a:spLocks noGrp="1"/>
          </p:cNvSpPr>
          <p:nvPr>
            <p:ph type="body" idx="1"/>
          </p:nvPr>
        </p:nvSpPr>
        <p:spPr/>
        <p:txBody>
          <a:bodyPr/>
          <a:lstStyle/>
          <a:p>
            <a:r>
              <a:rPr lang="en-GB" dirty="0"/>
              <a:t>Draw up a list of questions that you want to ask to help you decide on an AAC solution for Edie</a:t>
            </a:r>
          </a:p>
          <a:p>
            <a:r>
              <a:rPr lang="en-GB" dirty="0"/>
              <a:t>What do you need to know?</a:t>
            </a:r>
          </a:p>
          <a:p>
            <a:r>
              <a:rPr lang="en-GB" dirty="0"/>
              <a:t>What assumptions can you make so far?</a:t>
            </a:r>
          </a:p>
          <a:p>
            <a:r>
              <a:rPr lang="en-GB" dirty="0"/>
              <a:t>What solutions would you want to test and consider at this early stage?</a:t>
            </a:r>
          </a:p>
          <a:p>
            <a:endParaRPr lang="en-GB" dirty="0"/>
          </a:p>
        </p:txBody>
      </p:sp>
    </p:spTree>
    <p:extLst>
      <p:ext uri="{BB962C8B-B14F-4D97-AF65-F5344CB8AC3E}">
        <p14:creationId xmlns:p14="http://schemas.microsoft.com/office/powerpoint/2010/main" val="2121804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7E274-6E2F-4B44-BCE6-8888E3EDD52B}"/>
              </a:ext>
            </a:extLst>
          </p:cNvPr>
          <p:cNvSpPr>
            <a:spLocks noGrp="1"/>
          </p:cNvSpPr>
          <p:nvPr>
            <p:ph type="title"/>
          </p:nvPr>
        </p:nvSpPr>
        <p:spPr/>
        <p:txBody>
          <a:bodyPr>
            <a:normAutofit/>
          </a:bodyPr>
          <a:lstStyle/>
          <a:p>
            <a:r>
              <a:rPr lang="en-GB" dirty="0"/>
              <a:t>Eye Pointing</a:t>
            </a:r>
          </a:p>
        </p:txBody>
      </p:sp>
      <p:sp>
        <p:nvSpPr>
          <p:cNvPr id="3" name="Content Placeholder 2">
            <a:extLst>
              <a:ext uri="{FF2B5EF4-FFF2-40B4-BE49-F238E27FC236}">
                <a16:creationId xmlns:a16="http://schemas.microsoft.com/office/drawing/2014/main" id="{17F4D6DA-F291-412D-8DA3-3F69A4E1453C}"/>
              </a:ext>
            </a:extLst>
          </p:cNvPr>
          <p:cNvSpPr>
            <a:spLocks noGrp="1"/>
          </p:cNvSpPr>
          <p:nvPr>
            <p:ph type="body" idx="1"/>
          </p:nvPr>
        </p:nvSpPr>
        <p:spPr>
          <a:xfrm>
            <a:off x="143691" y="1423850"/>
            <a:ext cx="7408575" cy="5133703"/>
          </a:xfrm>
        </p:spPr>
        <p:txBody>
          <a:bodyPr>
            <a:normAutofit lnSpcReduction="10000"/>
          </a:bodyPr>
          <a:lstStyle/>
          <a:p>
            <a:r>
              <a:rPr lang="en-GB" sz="2400" dirty="0"/>
              <a:t>From a very young age Edie’s mum has interpreted Edie’s communication by following where she is looking. This works well if what Edie wants to say is visible, but sometimes she needs to be able to communicate more than that.</a:t>
            </a:r>
          </a:p>
          <a:p>
            <a:r>
              <a:rPr lang="en-GB" sz="2400" dirty="0"/>
              <a:t>Edie and her parents were shown an E-Tran frame and ways to use it. This would enable Edie to begin to express her own choices, wants and needs.</a:t>
            </a:r>
          </a:p>
          <a:p>
            <a:r>
              <a:rPr lang="en-GB" sz="2400" dirty="0"/>
              <a:t>Edie is looking at the photographs, learning to look longer at the photograph of the toy she wants to play with. Sometimes </a:t>
            </a:r>
          </a:p>
          <a:p>
            <a:r>
              <a:rPr lang="en-GB" sz="2400" dirty="0"/>
              <a:t>Edie will look at her choice and then make eye contact with you so that you know which she wants.</a:t>
            </a:r>
          </a:p>
          <a:p>
            <a:endParaRPr lang="en-GB" sz="2400" dirty="0"/>
          </a:p>
        </p:txBody>
      </p:sp>
      <p:pic>
        <p:nvPicPr>
          <p:cNvPr id="2050" name="Picture 2" descr="Edie is learning to eye point">
            <a:extLst>
              <a:ext uri="{FF2B5EF4-FFF2-40B4-BE49-F238E27FC236}">
                <a16:creationId xmlns:a16="http://schemas.microsoft.com/office/drawing/2014/main" id="{C0288DB4-51F6-4214-BA7E-44974D48BA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586" r="17087" b="1"/>
          <a:stretch/>
        </p:blipFill>
        <p:spPr bwMode="auto">
          <a:xfrm>
            <a:off x="8020569" y="1904284"/>
            <a:ext cx="3152439" cy="344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18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0912-F574-4183-898E-9A135DC80D38}"/>
              </a:ext>
            </a:extLst>
          </p:cNvPr>
          <p:cNvSpPr>
            <a:spLocks noGrp="1"/>
          </p:cNvSpPr>
          <p:nvPr>
            <p:ph type="title"/>
          </p:nvPr>
        </p:nvSpPr>
        <p:spPr/>
        <p:txBody>
          <a:bodyPr/>
          <a:lstStyle/>
          <a:p>
            <a:r>
              <a:rPr lang="en-GB" dirty="0"/>
              <a:t>Did you consider Eye pointing as an option?</a:t>
            </a:r>
          </a:p>
        </p:txBody>
      </p:sp>
      <p:sp>
        <p:nvSpPr>
          <p:cNvPr id="3" name="Content Placeholder 2">
            <a:extLst>
              <a:ext uri="{FF2B5EF4-FFF2-40B4-BE49-F238E27FC236}">
                <a16:creationId xmlns:a16="http://schemas.microsoft.com/office/drawing/2014/main" id="{94B312DA-625D-4DC4-B253-86CE38F6AB02}"/>
              </a:ext>
            </a:extLst>
          </p:cNvPr>
          <p:cNvSpPr>
            <a:spLocks noGrp="1"/>
          </p:cNvSpPr>
          <p:nvPr>
            <p:ph type="body" idx="1"/>
          </p:nvPr>
        </p:nvSpPr>
        <p:spPr/>
        <p:txBody>
          <a:bodyPr>
            <a:normAutofit fontScale="92500" lnSpcReduction="20000"/>
          </a:bodyPr>
          <a:lstStyle/>
          <a:p>
            <a:r>
              <a:rPr lang="en-GB" dirty="0"/>
              <a:t>Edie is learning to recognise different symbols so that she can use eye pointing to communicate in lots of different ways. She has learnt the symbols for ‘more’ and ‘stop’, so that she can tell her mum if she wants more of an activity or to stop. Edie can look to these symbols when playing bubbles, having tickles, singing songs, reading books or playing with her toys.</a:t>
            </a:r>
          </a:p>
          <a:p>
            <a:r>
              <a:rPr lang="en-GB" dirty="0"/>
              <a:t>If Edie can use eye pointing well, she may be able to use eye gaze technology in the future. For now it is important that she practises the necessary skills and also has some immediate success with what she is doing.  </a:t>
            </a:r>
          </a:p>
          <a:p>
            <a:pPr marL="0" indent="0">
              <a:buNone/>
            </a:pPr>
            <a:endParaRPr lang="en-GB" dirty="0"/>
          </a:p>
        </p:txBody>
      </p:sp>
    </p:spTree>
    <p:extLst>
      <p:ext uri="{BB962C8B-B14F-4D97-AF65-F5344CB8AC3E}">
        <p14:creationId xmlns:p14="http://schemas.microsoft.com/office/powerpoint/2010/main" val="1598692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877F6-8418-433A-B3AD-2E04B8B17615}"/>
              </a:ext>
            </a:extLst>
          </p:cNvPr>
          <p:cNvSpPr>
            <a:spLocks noGrp="1"/>
          </p:cNvSpPr>
          <p:nvPr>
            <p:ph type="title"/>
          </p:nvPr>
        </p:nvSpPr>
        <p:spPr/>
        <p:txBody>
          <a:bodyPr>
            <a:normAutofit/>
          </a:bodyPr>
          <a:lstStyle/>
          <a:p>
            <a:r>
              <a:rPr lang="en-GB" dirty="0"/>
              <a:t>Switch Access</a:t>
            </a:r>
          </a:p>
        </p:txBody>
      </p:sp>
      <p:sp>
        <p:nvSpPr>
          <p:cNvPr id="3" name="Content Placeholder 2">
            <a:extLst>
              <a:ext uri="{FF2B5EF4-FFF2-40B4-BE49-F238E27FC236}">
                <a16:creationId xmlns:a16="http://schemas.microsoft.com/office/drawing/2014/main" id="{B7BCFA0E-58EF-430D-B04C-B1F764A368FE}"/>
              </a:ext>
            </a:extLst>
          </p:cNvPr>
          <p:cNvSpPr>
            <a:spLocks noGrp="1"/>
          </p:cNvSpPr>
          <p:nvPr>
            <p:ph type="body" idx="1"/>
          </p:nvPr>
        </p:nvSpPr>
        <p:spPr>
          <a:xfrm>
            <a:off x="313509" y="1606731"/>
            <a:ext cx="7238757" cy="4898572"/>
          </a:xfrm>
        </p:spPr>
        <p:txBody>
          <a:bodyPr>
            <a:normAutofit/>
          </a:bodyPr>
          <a:lstStyle/>
          <a:p>
            <a:r>
              <a:rPr lang="en-GB" sz="2400" dirty="0"/>
              <a:t>Edie can use her eye pointing skills to direct someone else to manipulate her toys, but sometimes it is fun to do it herself. </a:t>
            </a:r>
          </a:p>
          <a:p>
            <a:r>
              <a:rPr lang="en-GB" sz="2400" dirty="0"/>
              <a:t>For this reason Edie has tried to use a switch to operate toys and activities.</a:t>
            </a:r>
          </a:p>
          <a:p>
            <a:r>
              <a:rPr lang="en-GB" sz="2400" dirty="0"/>
              <a:t>Edie is using her hand to operate a switch. She has used the switch to control toys and to operate the computer. </a:t>
            </a:r>
          </a:p>
          <a:p>
            <a:r>
              <a:rPr lang="en-GB" sz="2400" dirty="0"/>
              <a:t>She has been trying to find the easiest way to operate her switch, so that it can be used for lots of different activities.</a:t>
            </a:r>
          </a:p>
          <a:p>
            <a:endParaRPr lang="en-GB" sz="2400" dirty="0"/>
          </a:p>
        </p:txBody>
      </p:sp>
      <p:pic>
        <p:nvPicPr>
          <p:cNvPr id="3074" name="Picture 2" descr="Edie operating a switch with her hand">
            <a:extLst>
              <a:ext uri="{FF2B5EF4-FFF2-40B4-BE49-F238E27FC236}">
                <a16:creationId xmlns:a16="http://schemas.microsoft.com/office/drawing/2014/main" id="{7B96E1F4-4FB4-4CD9-9186-A437F66810E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709" r="4736" b="-1"/>
          <a:stretch/>
        </p:blipFill>
        <p:spPr bwMode="auto">
          <a:xfrm>
            <a:off x="8020569" y="1904284"/>
            <a:ext cx="3152439" cy="344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700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53EF7-630E-48D0-B895-8282C665F431}"/>
              </a:ext>
            </a:extLst>
          </p:cNvPr>
          <p:cNvSpPr>
            <a:spLocks noGrp="1"/>
          </p:cNvSpPr>
          <p:nvPr>
            <p:ph type="title"/>
          </p:nvPr>
        </p:nvSpPr>
        <p:spPr/>
        <p:txBody>
          <a:bodyPr>
            <a:normAutofit/>
          </a:bodyPr>
          <a:lstStyle/>
          <a:p>
            <a:r>
              <a:rPr lang="en-GB" dirty="0"/>
              <a:t>Thinking about positioning</a:t>
            </a:r>
          </a:p>
        </p:txBody>
      </p:sp>
      <p:sp>
        <p:nvSpPr>
          <p:cNvPr id="3" name="Content Placeholder 2">
            <a:extLst>
              <a:ext uri="{FF2B5EF4-FFF2-40B4-BE49-F238E27FC236}">
                <a16:creationId xmlns:a16="http://schemas.microsoft.com/office/drawing/2014/main" id="{44E55A60-A9B5-4619-89DC-14171E3E4F79}"/>
              </a:ext>
            </a:extLst>
          </p:cNvPr>
          <p:cNvSpPr>
            <a:spLocks noGrp="1"/>
          </p:cNvSpPr>
          <p:nvPr>
            <p:ph type="body" idx="1"/>
          </p:nvPr>
        </p:nvSpPr>
        <p:spPr>
          <a:xfrm>
            <a:off x="248195" y="1825625"/>
            <a:ext cx="7537268" cy="4351338"/>
          </a:xfrm>
        </p:spPr>
        <p:txBody>
          <a:bodyPr>
            <a:normAutofit/>
          </a:bodyPr>
          <a:lstStyle/>
          <a:p>
            <a:r>
              <a:rPr lang="en-GB" sz="2800" dirty="0"/>
              <a:t>It isn’t easy for Edie to activate the switch with her hand, so she has also tried using her feet.</a:t>
            </a:r>
          </a:p>
          <a:p>
            <a:r>
              <a:rPr lang="en-GB" sz="2800" dirty="0"/>
              <a:t>Edie is using the switch to look at some photographs on the computer. Each time she presses the switch, she can see another family photograph. </a:t>
            </a:r>
          </a:p>
          <a:p>
            <a:r>
              <a:rPr lang="en-GB" sz="2800" dirty="0"/>
              <a:t>Edie really likes to look at the photos of her Daddy when he is out at work.</a:t>
            </a:r>
          </a:p>
          <a:p>
            <a:endParaRPr lang="en-GB" sz="2400" dirty="0"/>
          </a:p>
        </p:txBody>
      </p:sp>
      <p:pic>
        <p:nvPicPr>
          <p:cNvPr id="4102" name="Picture 6" descr="Edie operating a switch with her foot">
            <a:extLst>
              <a:ext uri="{FF2B5EF4-FFF2-40B4-BE49-F238E27FC236}">
                <a16:creationId xmlns:a16="http://schemas.microsoft.com/office/drawing/2014/main" id="{D0F729C7-7423-454D-850F-9F1BF833D67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722" r="19723" b="-1"/>
          <a:stretch/>
        </p:blipFill>
        <p:spPr bwMode="auto">
          <a:xfrm>
            <a:off x="8020569" y="1904284"/>
            <a:ext cx="3152439" cy="344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239531"/>
      </p:ext>
    </p:extLst>
  </p:cSld>
  <p:clrMapOvr>
    <a:masterClrMapping/>
  </p:clrMapOvr>
</p:sld>
</file>

<file path=ppt/theme/theme1.xml><?xml version="1.0" encoding="utf-8"?>
<a:theme xmlns:a="http://schemas.openxmlformats.org/drawingml/2006/main" name="1_Office Theme">
  <a:themeElements>
    <a:clrScheme name="Custom 5">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206EB5"/>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obal Symbols PPTX Template" id="{3A2BCEFE-9757-472C-B95F-B62E7B916A8D}" vid="{435A5CBD-5FA9-4875-8A2A-4C268D4AA28C}"/>
    </a:ext>
  </a:extLst>
</a:theme>
</file>

<file path=docProps/app.xml><?xml version="1.0" encoding="utf-8"?>
<Properties xmlns="http://schemas.openxmlformats.org/officeDocument/2006/extended-properties" xmlns:vt="http://schemas.openxmlformats.org/officeDocument/2006/docPropsVTypes">
  <Template>1 Introducing PIADS</Template>
  <TotalTime>16</TotalTime>
  <Words>1616</Words>
  <Application>Microsoft Office PowerPoint</Application>
  <PresentationFormat>Widescreen</PresentationFormat>
  <Paragraphs>76</Paragraphs>
  <Slides>18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Open Sans</vt:lpstr>
      <vt:lpstr>1_Office Theme</vt:lpstr>
      <vt:lpstr>Learning Review</vt:lpstr>
      <vt:lpstr>Reviewing the course </vt:lpstr>
      <vt:lpstr>Edie</vt:lpstr>
      <vt:lpstr>Edie</vt:lpstr>
      <vt:lpstr>What are the options for Edie</vt:lpstr>
      <vt:lpstr>Eye Pointing</vt:lpstr>
      <vt:lpstr>Did you consider Eye pointing as an option?</vt:lpstr>
      <vt:lpstr>Switch Access</vt:lpstr>
      <vt:lpstr>Thinking about positioning</vt:lpstr>
      <vt:lpstr>Movements</vt:lpstr>
      <vt:lpstr>Switches offer options</vt:lpstr>
      <vt:lpstr>Switch Skills</vt:lpstr>
      <vt:lpstr>Scanning</vt:lpstr>
      <vt:lpstr>Communication</vt:lpstr>
      <vt:lpstr>Edie Communicating </vt:lpstr>
      <vt:lpstr>Listener Mediated Scanning</vt:lpstr>
      <vt:lpstr>Saying Yes</vt:lpstr>
      <vt:lpstr>Lessons learned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Review</dc:title>
  <dc:creator>david banes</dc:creator>
  <cp:lastModifiedBy>david banes</cp:lastModifiedBy>
  <cp:revision>5</cp:revision>
  <dcterms:created xsi:type="dcterms:W3CDTF">2019-08-14T16:01:41Z</dcterms:created>
  <dcterms:modified xsi:type="dcterms:W3CDTF">2019-10-25T10:13:35Z</dcterms:modified>
</cp:coreProperties>
</file>