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9" r:id="rId4"/>
    <p:sldId id="270" r:id="rId5"/>
    <p:sldId id="284" r:id="rId6"/>
    <p:sldId id="271" r:id="rId7"/>
    <p:sldId id="272" r:id="rId8"/>
    <p:sldId id="278" r:id="rId9"/>
    <p:sldId id="274" r:id="rId10"/>
    <p:sldId id="285" r:id="rId11"/>
    <p:sldId id="282" r:id="rId12"/>
    <p:sldId id="283" r:id="rId13"/>
    <p:sldId id="286" r:id="rId14"/>
    <p:sldId id="287" r:id="rId15"/>
    <p:sldId id="288" r:id="rId16"/>
    <p:sldId id="281" r:id="rId17"/>
    <p:sldId id="275" r:id="rId18"/>
    <p:sldId id="279" r:id="rId19"/>
    <p:sldId id="280" r:id="rId20"/>
    <p:sldId id="268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ii65Dtrg6FTgCZnnAJYk7g8ZC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2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25229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" name="Google Shape;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55007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" name="Google Shape;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69457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" name="Google Shape;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45819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" name="Google Shape;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2560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38020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" name="Google Shape;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23778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" name="Google Shape;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31735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" name="Google Shape;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20546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6" name="Google Shape;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13579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" name="Google Shape;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35659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" name="Google Shape;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84738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" name="Google Shape;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4152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" name="Google Shape;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33563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5"/>
          <p:cNvSpPr txBox="1">
            <a:spLocks noGrp="1"/>
          </p:cNvSpPr>
          <p:nvPr>
            <p:ph type="subTitle" idx="1"/>
          </p:nvPr>
        </p:nvSpPr>
        <p:spPr>
          <a:xfrm>
            <a:off x="327526" y="4685632"/>
            <a:ext cx="4244474" cy="124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SzPts val="3200"/>
              <a:buNone/>
              <a:defRPr>
                <a:solidFill>
                  <a:srgbClr val="206EB5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ctrTitle"/>
          </p:nvPr>
        </p:nvSpPr>
        <p:spPr>
          <a:xfrm>
            <a:off x="327526" y="2710281"/>
            <a:ext cx="4244474" cy="1888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C33026"/>
              </a:buClr>
              <a:buSzPts val="4000"/>
              <a:buFont typeface="Calibri"/>
              <a:buNone/>
              <a:defRPr b="1">
                <a:solidFill>
                  <a:srgbClr val="C330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1" name="Google Shape;1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5953" y="148849"/>
            <a:ext cx="2353093" cy="2353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6"/>
          <p:cNvSpPr/>
          <p:nvPr/>
        </p:nvSpPr>
        <p:spPr>
          <a:xfrm>
            <a:off x="0" y="0"/>
            <a:ext cx="9113644" cy="1300163"/>
          </a:xfrm>
          <a:prstGeom prst="rect">
            <a:avLst/>
          </a:prstGeom>
          <a:solidFill>
            <a:srgbClr val="206EB5"/>
          </a:solidFill>
          <a:ln w="9525" cap="flat" cmpd="sng">
            <a:solidFill>
              <a:srgbClr val="206EB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6"/>
          <p:cNvSpPr txBox="1">
            <a:spLocks noGrp="1"/>
          </p:cNvSpPr>
          <p:nvPr>
            <p:ph type="title"/>
          </p:nvPr>
        </p:nvSpPr>
        <p:spPr>
          <a:xfrm>
            <a:off x="-50006" y="0"/>
            <a:ext cx="9110749" cy="130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3999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C33026"/>
              </a:buClr>
              <a:buSzPts val="3200"/>
              <a:buChar char="•"/>
              <a:defRPr b="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–"/>
              <a:defRPr b="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004987"/>
              </a:buClr>
              <a:buSzPts val="24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Google Shape;16;p16"/>
          <p:cNvSpPr txBox="1"/>
          <p:nvPr/>
        </p:nvSpPr>
        <p:spPr>
          <a:xfrm>
            <a:off x="8686799" y="109454"/>
            <a:ext cx="373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44246" y="5828632"/>
            <a:ext cx="969398" cy="969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178799" cy="861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457200" y="138147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C33026"/>
              </a:buClr>
              <a:buSzPts val="3200"/>
              <a:buFont typeface="Arial"/>
              <a:buChar char="•"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09DDC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00498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rMfvpujOMY?feature=oembed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s://www.youtube.com/watch?v=OrMfvpujOM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7uGjxZDD7I?feature=oembed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s://www.youtube.com/watch?v=D7uGjxZDD7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qcZ07C-dyo?feature=oembed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www.youtube.com/watch?v=RqcZ07C-dyo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z1jVfQOXAE?feature=oembed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s://www.youtube.com/watch?v=Nz1jVfQOXA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"/>
          <p:cNvSpPr txBox="1">
            <a:spLocks noGrp="1"/>
          </p:cNvSpPr>
          <p:nvPr>
            <p:ph type="ctrTitle"/>
          </p:nvPr>
        </p:nvSpPr>
        <p:spPr>
          <a:xfrm>
            <a:off x="263236" y="3567495"/>
            <a:ext cx="8880764" cy="977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/>
          <a:p>
            <a:pPr lvl="0" algn="ctr"/>
            <a:r>
              <a:rPr lang="en-US" dirty="0"/>
              <a:t>Understanding the needs of families </a:t>
            </a:r>
            <a:br>
              <a:rPr lang="en-US" dirty="0"/>
            </a:br>
            <a:r>
              <a:rPr lang="en-US" dirty="0"/>
              <a:t>and the role of the extended family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FCE6F-BBFB-41C3-9F60-DBB4AC68E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an AAC Calendar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A04754-2628-46D0-8F4D-4D209AF14C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946108"/>
              </p:ext>
            </p:extLst>
          </p:nvPr>
        </p:nvGraphicFramePr>
        <p:xfrm>
          <a:off x="83257" y="1251903"/>
          <a:ext cx="8977484" cy="5606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1864">
                  <a:extLst>
                    <a:ext uri="{9D8B030D-6E8A-4147-A177-3AD203B41FA5}">
                      <a16:colId xmlns:a16="http://schemas.microsoft.com/office/drawing/2014/main" val="4201625858"/>
                    </a:ext>
                  </a:extLst>
                </a:gridCol>
                <a:gridCol w="1121864">
                  <a:extLst>
                    <a:ext uri="{9D8B030D-6E8A-4147-A177-3AD203B41FA5}">
                      <a16:colId xmlns:a16="http://schemas.microsoft.com/office/drawing/2014/main" val="8313176"/>
                    </a:ext>
                  </a:extLst>
                </a:gridCol>
                <a:gridCol w="1121864">
                  <a:extLst>
                    <a:ext uri="{9D8B030D-6E8A-4147-A177-3AD203B41FA5}">
                      <a16:colId xmlns:a16="http://schemas.microsoft.com/office/drawing/2014/main" val="426413574"/>
                    </a:ext>
                  </a:extLst>
                </a:gridCol>
                <a:gridCol w="1121864">
                  <a:extLst>
                    <a:ext uri="{9D8B030D-6E8A-4147-A177-3AD203B41FA5}">
                      <a16:colId xmlns:a16="http://schemas.microsoft.com/office/drawing/2014/main" val="1130285678"/>
                    </a:ext>
                  </a:extLst>
                </a:gridCol>
                <a:gridCol w="1122507">
                  <a:extLst>
                    <a:ext uri="{9D8B030D-6E8A-4147-A177-3AD203B41FA5}">
                      <a16:colId xmlns:a16="http://schemas.microsoft.com/office/drawing/2014/main" val="885137010"/>
                    </a:ext>
                  </a:extLst>
                </a:gridCol>
                <a:gridCol w="1122507">
                  <a:extLst>
                    <a:ext uri="{9D8B030D-6E8A-4147-A177-3AD203B41FA5}">
                      <a16:colId xmlns:a16="http://schemas.microsoft.com/office/drawing/2014/main" val="630580494"/>
                    </a:ext>
                  </a:extLst>
                </a:gridCol>
                <a:gridCol w="1122507">
                  <a:extLst>
                    <a:ext uri="{9D8B030D-6E8A-4147-A177-3AD203B41FA5}">
                      <a16:colId xmlns:a16="http://schemas.microsoft.com/office/drawing/2014/main" val="415319521"/>
                    </a:ext>
                  </a:extLst>
                </a:gridCol>
                <a:gridCol w="1122507">
                  <a:extLst>
                    <a:ext uri="{9D8B030D-6E8A-4147-A177-3AD203B41FA5}">
                      <a16:colId xmlns:a16="http://schemas.microsoft.com/office/drawing/2014/main" val="2702846932"/>
                    </a:ext>
                  </a:extLst>
                </a:gridCol>
              </a:tblGrid>
              <a:tr h="163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Mon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Tues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Weds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Thurs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Fri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Sat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Sun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extLst>
                  <a:ext uri="{0D108BD9-81ED-4DB2-BD59-A6C34878D82A}">
                    <a16:rowId xmlns:a16="http://schemas.microsoft.com/office/drawing/2014/main" val="2018748439"/>
                  </a:ext>
                </a:extLst>
              </a:tr>
              <a:tr h="680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Time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extLst>
                  <a:ext uri="{0D108BD9-81ED-4DB2-BD59-A6C34878D82A}">
                    <a16:rowId xmlns:a16="http://schemas.microsoft.com/office/drawing/2014/main" val="3983992295"/>
                  </a:ext>
                </a:extLst>
              </a:tr>
              <a:tr h="680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Opportunity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extLst>
                  <a:ext uri="{0D108BD9-81ED-4DB2-BD59-A6C34878D82A}">
                    <a16:rowId xmlns:a16="http://schemas.microsoft.com/office/drawing/2014/main" val="321481293"/>
                  </a:ext>
                </a:extLst>
              </a:tr>
              <a:tr h="680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Time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extLst>
                  <a:ext uri="{0D108BD9-81ED-4DB2-BD59-A6C34878D82A}">
                    <a16:rowId xmlns:a16="http://schemas.microsoft.com/office/drawing/2014/main" val="590715798"/>
                  </a:ext>
                </a:extLst>
              </a:tr>
              <a:tr h="680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Opportunity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extLst>
                  <a:ext uri="{0D108BD9-81ED-4DB2-BD59-A6C34878D82A}">
                    <a16:rowId xmlns:a16="http://schemas.microsoft.com/office/drawing/2014/main" val="1208226481"/>
                  </a:ext>
                </a:extLst>
              </a:tr>
              <a:tr h="680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Time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extLst>
                  <a:ext uri="{0D108BD9-81ED-4DB2-BD59-A6C34878D82A}">
                    <a16:rowId xmlns:a16="http://schemas.microsoft.com/office/drawing/2014/main" val="3760969596"/>
                  </a:ext>
                </a:extLst>
              </a:tr>
              <a:tr h="680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Opportunity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extLst>
                  <a:ext uri="{0D108BD9-81ED-4DB2-BD59-A6C34878D82A}">
                    <a16:rowId xmlns:a16="http://schemas.microsoft.com/office/drawing/2014/main" val="25439170"/>
                  </a:ext>
                </a:extLst>
              </a:tr>
              <a:tr h="680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Time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extLst>
                  <a:ext uri="{0D108BD9-81ED-4DB2-BD59-A6C34878D82A}">
                    <a16:rowId xmlns:a16="http://schemas.microsoft.com/office/drawing/2014/main" val="1366052907"/>
                  </a:ext>
                </a:extLst>
              </a:tr>
              <a:tr h="680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Opportunity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73" marR="53073" marT="0" marB="0"/>
                </a:tc>
                <a:extLst>
                  <a:ext uri="{0D108BD9-81ED-4DB2-BD59-A6C34878D82A}">
                    <a16:rowId xmlns:a16="http://schemas.microsoft.com/office/drawing/2014/main" val="2136537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060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F70AE-E3EA-41B1-AF75-9DF9099ED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around Play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EA3A6-5D8C-4CC9-8530-30FF048D4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29084"/>
            <a:ext cx="8229600" cy="5037030"/>
          </a:xfrm>
        </p:spPr>
        <p:txBody>
          <a:bodyPr>
            <a:normAutofit fontScale="92500" lnSpcReduction="20000"/>
          </a:bodyPr>
          <a:lstStyle/>
          <a:p>
            <a:pPr marL="25400" indent="0" algn="ctr">
              <a:buNone/>
            </a:pPr>
            <a:r>
              <a:rPr lang="en-GB" b="1" dirty="0"/>
              <a:t>Great Toys for Communication and Interaction</a:t>
            </a:r>
          </a:p>
          <a:p>
            <a:pPr marL="25400" indent="0" algn="ctr">
              <a:buNone/>
            </a:pPr>
            <a:r>
              <a:rPr lang="en-GB" dirty="0"/>
              <a:t>Puppets</a:t>
            </a:r>
          </a:p>
          <a:p>
            <a:pPr marL="25400" indent="0" algn="ctr">
              <a:buNone/>
            </a:pPr>
            <a:r>
              <a:rPr lang="en-GB" dirty="0"/>
              <a:t>Play Sets</a:t>
            </a:r>
          </a:p>
          <a:p>
            <a:pPr marL="25400" indent="0" algn="ctr">
              <a:buNone/>
            </a:pPr>
            <a:r>
              <a:rPr lang="en-GB" dirty="0"/>
              <a:t>Bubbles</a:t>
            </a:r>
          </a:p>
          <a:p>
            <a:pPr marL="25400" indent="0" algn="ctr">
              <a:buNone/>
            </a:pPr>
            <a:r>
              <a:rPr lang="en-GB" dirty="0"/>
              <a:t>Play Dough</a:t>
            </a:r>
          </a:p>
          <a:p>
            <a:pPr marL="25400" indent="0" algn="ctr">
              <a:buNone/>
            </a:pPr>
            <a:r>
              <a:rPr lang="en-GB" dirty="0"/>
              <a:t>Squishy Balls</a:t>
            </a:r>
          </a:p>
          <a:p>
            <a:pPr marL="25400" indent="0" algn="ctr">
              <a:buNone/>
            </a:pPr>
            <a:r>
              <a:rPr lang="en-GB" dirty="0"/>
              <a:t>Windup Toys</a:t>
            </a:r>
          </a:p>
          <a:p>
            <a:pPr marL="25400" indent="0" algn="ctr">
              <a:buNone/>
            </a:pPr>
            <a:r>
              <a:rPr lang="en-GB" dirty="0"/>
              <a:t>Puzzles</a:t>
            </a:r>
          </a:p>
          <a:p>
            <a:pPr marL="25400" indent="0" algn="ctr">
              <a:buNone/>
            </a:pPr>
            <a:r>
              <a:rPr lang="en-GB" dirty="0"/>
              <a:t>Play Food</a:t>
            </a:r>
          </a:p>
          <a:p>
            <a:pPr marL="25400" indent="0" algn="ctr">
              <a:buNone/>
            </a:pPr>
            <a:r>
              <a:rPr lang="en-GB" dirty="0"/>
              <a:t>Water Play</a:t>
            </a:r>
          </a:p>
          <a:p>
            <a:pPr marL="25400" indent="0" algn="ctr">
              <a:buNone/>
            </a:pPr>
            <a:r>
              <a:rPr lang="en-GB" dirty="0"/>
              <a:t>Building Blocks</a:t>
            </a:r>
          </a:p>
          <a:p>
            <a:pPr marL="25400" indent="0" algn="ctr">
              <a:buNone/>
            </a:pPr>
            <a:endParaRPr lang="en-GB" dirty="0"/>
          </a:p>
          <a:p>
            <a:pPr marL="25400" indent="0" algn="ctr">
              <a:buNone/>
            </a:pPr>
            <a:endParaRPr lang="en-GB" dirty="0"/>
          </a:p>
          <a:p>
            <a:pPr marL="25400" indent="0" algn="ctr">
              <a:buNone/>
            </a:pPr>
            <a:endParaRPr lang="en-GB" dirty="0"/>
          </a:p>
          <a:p>
            <a:pPr marL="2540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111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8FB0B-79B5-48E1-A4B6-26A6A5F8C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around Stories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DFD57-B7B4-4EF4-AF08-E320FCA68D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6A8E5E-A8FB-49BC-A85D-00D4CD343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9638"/>
            <a:ext cx="9059092" cy="449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22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3DFA4-B810-42A9-89FC-EADCD9212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Around Stories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669B5-41FC-4B8C-8796-776D13122A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6EEEFDC1-3801-4ADE-A211-E2E00DF20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9690"/>
            <a:ext cx="9144000" cy="459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44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230E4-1F77-4AA2-A227-7D2250937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Around Stories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DA4D2-2197-4D51-A7AD-2AD649BC92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9AC124CF-4E35-4CEE-9B19-9D393AC52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480"/>
            <a:ext cx="9144000" cy="435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29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3BD41-1226-4131-B057-1D83ACB7B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around stories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A263F-AB94-42F9-A40C-056650C1D6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4A2D11E-B0BB-4003-B549-EF1DF35F6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2912"/>
            <a:ext cx="9144000" cy="44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17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9BFC1D-CF5D-47C2-9B7B-0C25D24D9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Understanding Family concerns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564481"/>
            <a:ext cx="8229600" cy="517283"/>
          </a:xfrm>
        </p:spPr>
        <p:txBody>
          <a:bodyPr>
            <a:normAutofit fontScale="85000" lnSpcReduction="20000"/>
          </a:bodyPr>
          <a:lstStyle/>
          <a:p>
            <a:pPr marL="25400" indent="0" algn="ctr">
              <a:buNone/>
            </a:pPr>
            <a:r>
              <a:rPr lang="en-US" dirty="0">
                <a:hlinkClick r:id="rId4"/>
              </a:rPr>
              <a:t>https://www.youtube.com/watch?v=OrMfvpujOMY</a:t>
            </a:r>
            <a:endParaRPr lang="en-US" dirty="0"/>
          </a:p>
          <a:p>
            <a:pPr marL="25400" indent="0" algn="ctr">
              <a:buNone/>
            </a:pPr>
            <a:endParaRPr lang="en-US" dirty="0"/>
          </a:p>
        </p:txBody>
      </p:sp>
      <p:pic>
        <p:nvPicPr>
          <p:cNvPr id="3" name="Online Media 2" title="3 AAC Myths Preventing Children with Autism from Making Progress">
            <a:hlinkClick r:id="" action="ppaction://media"/>
            <a:extLst>
              <a:ext uri="{FF2B5EF4-FFF2-40B4-BE49-F238E27FC236}">
                <a16:creationId xmlns:a16="http://schemas.microsoft.com/office/drawing/2014/main" id="{CEEB3918-313E-47FC-9E22-1399AE39ADF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57200" y="2176266"/>
            <a:ext cx="7696065" cy="432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1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690123" y="13985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GB" dirty="0"/>
              <a:t>Family Needs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4691" y="1440873"/>
            <a:ext cx="5375564" cy="5277273"/>
          </a:xfrm>
        </p:spPr>
        <p:txBody>
          <a:bodyPr>
            <a:normAutofit fontScale="62500" lnSpcReduction="20000"/>
          </a:bodyPr>
          <a:lstStyle/>
          <a:p>
            <a:pPr lvl="0" algn="just"/>
            <a:r>
              <a:rPr lang="en-US" dirty="0"/>
              <a:t>Need for families for information and training on how to use AAC with their child and within their family: although families are experts regarding a child, families and caregivers are not always expert in the effective use of an AAC</a:t>
            </a:r>
          </a:p>
          <a:p>
            <a:pPr lvl="0" algn="just"/>
            <a:r>
              <a:rPr lang="en-US" dirty="0"/>
              <a:t>Repeated AAC training sessions for themselves and for the siblings before the purchase and after the purchase of the device to learn to use the AAC device effectively </a:t>
            </a:r>
          </a:p>
          <a:p>
            <a:pPr lvl="0" algn="just"/>
            <a:r>
              <a:rPr lang="en-US" dirty="0"/>
              <a:t>Families must be helped to develop a working knowledge of many aspects of the AAC process: 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US" dirty="0"/>
              <a:t>The funding mechanism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US" dirty="0"/>
              <a:t>Expectations about support systems (Technical assistance, maintenance…)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US" dirty="0"/>
              <a:t>Involvement and commitment of time to ensure successful AAC implementations </a:t>
            </a:r>
          </a:p>
          <a:p>
            <a:endParaRPr lang="en-US" dirty="0"/>
          </a:p>
        </p:txBody>
      </p:sp>
      <p:pic>
        <p:nvPicPr>
          <p:cNvPr id="5122" name="Picture 2" descr="http://www.arasaac.org/classes/img/thumbnail.php?i=c2l6ZT0zMDAmcnV0YT0uLi8uLi9yZXBvc2l0b3Jpby9vcmlnaW5hbGVzLzk4OTkucG5n">
            <a:extLst>
              <a:ext uri="{FF2B5EF4-FFF2-40B4-BE49-F238E27FC236}">
                <a16:creationId xmlns:a16="http://schemas.microsoft.com/office/drawing/2014/main" id="{01704FD8-0EA2-4534-A6A0-E4954E4EB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040" y="1440873"/>
            <a:ext cx="1399309" cy="13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9820E5-1A24-4C77-AD93-6C62B3CF8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995" y="2595130"/>
            <a:ext cx="2357005" cy="2357005"/>
          </a:xfrm>
          <a:prstGeom prst="rect">
            <a:avLst/>
          </a:prstGeom>
        </p:spPr>
      </p:pic>
      <p:pic>
        <p:nvPicPr>
          <p:cNvPr id="7" name="Picture 4" descr="http://www.arasaac.org/classes/img/thumbnail.php?i=c2l6ZT0zMDAmcnV0YT0uLi8uLi9yZXBvc2l0b3Jpby9vcmlnaW5hbGVzLzEyMjUyLnBuZw==">
            <a:extLst>
              <a:ext uri="{FF2B5EF4-FFF2-40B4-BE49-F238E27FC236}">
                <a16:creationId xmlns:a16="http://schemas.microsoft.com/office/drawing/2014/main" id="{4C501C0F-C88F-4447-8C9F-DB5B48277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040" y="4952135"/>
            <a:ext cx="1901536" cy="190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265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B0386A-34D1-43FD-8D0E-AEC5E786C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Valuing Parents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78304" y="1617928"/>
            <a:ext cx="5368834" cy="4939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Placing a high value on seeking and respecting family views </a:t>
            </a:r>
          </a:p>
          <a:p>
            <a:r>
              <a:rPr lang="en-US" dirty="0"/>
              <a:t>Individualize services to the needs and desires of the family and involve families in decision-making</a:t>
            </a:r>
          </a:p>
          <a:p>
            <a:pPr lvl="0"/>
            <a:r>
              <a:rPr lang="en-US" dirty="0"/>
              <a:t>Recognize that family and individual beliefs and values will vary based on culture, background, personal preferences, and individual variability </a:t>
            </a:r>
          </a:p>
          <a:p>
            <a:pPr lvl="0"/>
            <a:r>
              <a:rPr lang="en-US" dirty="0"/>
              <a:t>Recognize that family interactions and needs will change over time</a:t>
            </a:r>
          </a:p>
          <a:p>
            <a:endParaRPr lang="en-US" dirty="0"/>
          </a:p>
        </p:txBody>
      </p:sp>
      <p:pic>
        <p:nvPicPr>
          <p:cNvPr id="6146" name="Picture 2" descr="Feedback, Opinion, Gut, Bad, Neutral, Thumb, High, Down">
            <a:extLst>
              <a:ext uri="{FF2B5EF4-FFF2-40B4-BE49-F238E27FC236}">
                <a16:creationId xmlns:a16="http://schemas.microsoft.com/office/drawing/2014/main" id="{BA1E4A39-CB92-4652-B2F5-19CE53BEA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280" y="2050473"/>
            <a:ext cx="2951884" cy="313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49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2F73A9-773E-4650-9068-BBC0DC4B9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Preparing Parents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300163"/>
            <a:ext cx="8229600" cy="3999832"/>
          </a:xfrm>
        </p:spPr>
        <p:txBody>
          <a:bodyPr/>
          <a:lstStyle/>
          <a:p>
            <a:pPr marL="25400" indent="0" algn="ctr">
              <a:buNone/>
            </a:pPr>
            <a:r>
              <a:rPr lang="en-US" sz="2400" dirty="0">
                <a:hlinkClick r:id="rId4"/>
              </a:rPr>
              <a:t>https://www.youtube.com/watch?v=D7uGjxZDD7I</a:t>
            </a:r>
            <a:endParaRPr lang="en-US" sz="2400" dirty="0"/>
          </a:p>
          <a:p>
            <a:pPr marL="25400" indent="0">
              <a:buNone/>
            </a:pPr>
            <a:endParaRPr lang="en-US" dirty="0"/>
          </a:p>
        </p:txBody>
      </p:sp>
      <p:pic>
        <p:nvPicPr>
          <p:cNvPr id="3" name="Online Media 2" title="A Parent's Guide to Augmentative and Alternative Communication (AAC)  Assessment">
            <a:hlinkClick r:id="" action="ppaction://media"/>
            <a:extLst>
              <a:ext uri="{FF2B5EF4-FFF2-40B4-BE49-F238E27FC236}">
                <a16:creationId xmlns:a16="http://schemas.microsoft.com/office/drawing/2014/main" id="{5A5F67B9-4030-43E4-9B19-14C5E33501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70411" y="1988820"/>
            <a:ext cx="7588069" cy="426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1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690123" y="13985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GB" dirty="0"/>
              <a:t>The Importance of the Family and the Extended Family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8545" y="1828800"/>
            <a:ext cx="8839200" cy="3999832"/>
          </a:xfrm>
        </p:spPr>
        <p:txBody>
          <a:bodyPr/>
          <a:lstStyle/>
          <a:p>
            <a:pPr marL="25400" indent="0" algn="just">
              <a:buNone/>
            </a:pPr>
            <a:r>
              <a:rPr lang="en-US" dirty="0"/>
              <a:t>Family members have been recognized as the most significant communication partners for children and credited with helping their children to achieve their communication potentials (</a:t>
            </a:r>
            <a:r>
              <a:rPr lang="en-US" dirty="0" err="1"/>
              <a:t>Huer</a:t>
            </a:r>
            <a:r>
              <a:rPr lang="en-US" dirty="0"/>
              <a:t> &amp;Lloyd 1990) </a:t>
            </a:r>
          </a:p>
          <a:p>
            <a:pPr marL="2540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CB6C23-FB9A-4BAA-AB08-C969698D7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929" y="4107095"/>
            <a:ext cx="2478655" cy="2478655"/>
          </a:xfrm>
          <a:prstGeom prst="rect">
            <a:avLst/>
          </a:prstGeom>
        </p:spPr>
      </p:pic>
      <p:pic>
        <p:nvPicPr>
          <p:cNvPr id="6" name="Picture 5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4E89B8CB-B73D-42B1-BBA2-91534E921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55" y="4169442"/>
            <a:ext cx="2353964" cy="2353964"/>
          </a:xfrm>
          <a:prstGeom prst="rect">
            <a:avLst/>
          </a:prstGeom>
        </p:spPr>
      </p:pic>
      <p:pic>
        <p:nvPicPr>
          <p:cNvPr id="1026" name="Picture 2" descr="Person, Mountain Top, Achieve, Mountain, Achievement">
            <a:extLst>
              <a:ext uri="{FF2B5EF4-FFF2-40B4-BE49-F238E27FC236}">
                <a16:creationId xmlns:a16="http://schemas.microsoft.com/office/drawing/2014/main" id="{EC751438-766F-41C9-A42F-FC69DE722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046" y="4316046"/>
            <a:ext cx="2836718" cy="189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"/>
          <p:cNvSpPr txBox="1">
            <a:spLocks noGrp="1"/>
          </p:cNvSpPr>
          <p:nvPr>
            <p:ph type="title"/>
          </p:nvPr>
        </p:nvSpPr>
        <p:spPr>
          <a:xfrm>
            <a:off x="468630" y="143678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GB"/>
              <a:t>Summary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316182"/>
            <a:ext cx="9144000" cy="45124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Develop interventions that respect the family system and preferences </a:t>
            </a:r>
          </a:p>
          <a:p>
            <a:r>
              <a:rPr lang="en-US" dirty="0"/>
              <a:t>Family needs to learn to be AAC users: To create an AAC system, families need to develop fluency using the system. 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4691" y="1440873"/>
            <a:ext cx="8894618" cy="3380509"/>
          </a:xfrm>
        </p:spPr>
        <p:txBody>
          <a:bodyPr>
            <a:normAutofit lnSpcReduction="10000"/>
          </a:bodyPr>
          <a:lstStyle/>
          <a:p>
            <a:pPr marL="25400" indent="0" algn="just">
              <a:buNone/>
            </a:pPr>
            <a:r>
              <a:rPr lang="en-US" dirty="0"/>
              <a:t>DO YOU KNOW THAT:</a:t>
            </a:r>
          </a:p>
          <a:p>
            <a:pPr marL="25400" indent="0">
              <a:buNone/>
            </a:pPr>
            <a:r>
              <a:rPr lang="en-US" dirty="0"/>
              <a:t>Clinical experience has shown that family members, including parents, siblings, and often even grandparents, are most frequently the key players in determining a successful outcome for augmentative and alternative communication (AAC) implementation with children.</a:t>
            </a:r>
          </a:p>
        </p:txBody>
      </p:sp>
      <p:pic>
        <p:nvPicPr>
          <p:cNvPr id="2050" name="Picture 2" descr="http://www.arasaac.org/classes/img/thumbnail.php?i=c2l6ZT0zMDAmcnV0YT0uLi8uLi9yZXBvc2l0b3Jpby9vcmlnaW5hbGVzLzM0NTExLnBuZw==">
            <a:extLst>
              <a:ext uri="{FF2B5EF4-FFF2-40B4-BE49-F238E27FC236}">
                <a16:creationId xmlns:a16="http://schemas.microsoft.com/office/drawing/2014/main" id="{54C57FB5-5BB2-4245-80CD-1B0C3D28E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08" y="4708812"/>
            <a:ext cx="2149187" cy="214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rasaac.org/classes/img/thumbnail.php?i=c2l6ZT0zMDAmcnV0YT0uLi8uLi9yZXBvc2l0b3Jpby9vcmlnaW5hbGVzLzMwNDgyLnBuZw==">
            <a:extLst>
              <a:ext uri="{FF2B5EF4-FFF2-40B4-BE49-F238E27FC236}">
                <a16:creationId xmlns:a16="http://schemas.microsoft.com/office/drawing/2014/main" id="{5D218D8C-F389-4A14-9202-9A8E881E1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619" y="4708812"/>
            <a:ext cx="2149187" cy="214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973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3BCD00-0C70-465D-BE62-7AA3278FF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Siblings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440180"/>
            <a:ext cx="8229600" cy="757646"/>
          </a:xfrm>
        </p:spPr>
        <p:txBody>
          <a:bodyPr>
            <a:normAutofit/>
          </a:bodyPr>
          <a:lstStyle/>
          <a:p>
            <a:pPr marL="25400" indent="0" algn="ctr">
              <a:buNone/>
            </a:pPr>
            <a:r>
              <a:rPr lang="en-US" sz="2400" dirty="0">
                <a:hlinkClick r:id="rId4"/>
              </a:rPr>
              <a:t>https://www.youtube.com/watch?v=RqcZ07C-dyo</a:t>
            </a:r>
            <a:endParaRPr lang="en-US" sz="2400" dirty="0"/>
          </a:p>
          <a:p>
            <a:pPr marL="25400" indent="0" algn="ctr">
              <a:buNone/>
            </a:pPr>
            <a:endParaRPr lang="en-US" sz="2400" dirty="0"/>
          </a:p>
        </p:txBody>
      </p:sp>
      <p:pic>
        <p:nvPicPr>
          <p:cNvPr id="3" name="Online Media 2" title="Tamsin and her brother play together">
            <a:hlinkClick r:id="" action="ppaction://media"/>
            <a:extLst>
              <a:ext uri="{FF2B5EF4-FFF2-40B4-BE49-F238E27FC236}">
                <a16:creationId xmlns:a16="http://schemas.microsoft.com/office/drawing/2014/main" id="{2C18919C-8E8D-48E9-9CF0-E512EB84B35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96091" y="2197826"/>
            <a:ext cx="7776755" cy="437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0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22C12-D62B-4422-9454-C9C3184A5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Leadership, Modelling and Siblings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7160D-BBD7-4E68-B072-42C5B3CC3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984171" cy="3999832"/>
          </a:xfrm>
        </p:spPr>
        <p:txBody>
          <a:bodyPr>
            <a:normAutofit/>
          </a:bodyPr>
          <a:lstStyle/>
          <a:p>
            <a:pPr marL="25400" indent="0">
              <a:buNone/>
            </a:pPr>
            <a:r>
              <a:rPr lang="en-GB" sz="2400" dirty="0"/>
              <a:t>Leadership</a:t>
            </a:r>
          </a:p>
          <a:p>
            <a:pPr marL="25400" indent="0">
              <a:buNone/>
            </a:pPr>
            <a:r>
              <a:rPr lang="en-GB" sz="2000" dirty="0"/>
              <a:t>Letting a sibling lead sessions independently is a great way to enthuse them.  </a:t>
            </a:r>
          </a:p>
          <a:p>
            <a:pPr marL="25400" indent="0">
              <a:buNone/>
            </a:pPr>
            <a:r>
              <a:rPr lang="en-GB" sz="2000" dirty="0"/>
              <a:t>Make a distinction between doing for the AAC user and “let me show you”</a:t>
            </a:r>
          </a:p>
          <a:p>
            <a:pPr marL="25400" indent="0">
              <a:buNone/>
            </a:pPr>
            <a:r>
              <a:rPr lang="en-GB" sz="2000" dirty="0"/>
              <a:t>What does the sibling get from the experience?</a:t>
            </a:r>
          </a:p>
          <a:p>
            <a:pPr marL="25400" indent="0">
              <a:buNone/>
            </a:pPr>
            <a:r>
              <a:rPr lang="en-GB" sz="2000" dirty="0"/>
              <a:t>Don’t expect siblings to be teachers!!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CC2AD9-F77C-461E-92EC-93EC762258C9}"/>
              </a:ext>
            </a:extLst>
          </p:cNvPr>
          <p:cNvSpPr txBox="1"/>
          <p:nvPr/>
        </p:nvSpPr>
        <p:spPr>
          <a:xfrm>
            <a:off x="4702631" y="1898413"/>
            <a:ext cx="394498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Modelling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Model expectations and language for the sibling.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Let them model AAC in areas that they are interested in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Don’t correct their approach, demonstrate a better way!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Reinforce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/>
              <a:t>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70122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4691" y="1468581"/>
            <a:ext cx="5306291" cy="524956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Implementation of an AAC program into the daily routine provides the opportunity to communicate and interact meaningfully and effectively. </a:t>
            </a:r>
          </a:p>
          <a:p>
            <a:r>
              <a:rPr lang="en-US" dirty="0"/>
              <a:t>Families require support in a to facilitate their children’s use of AAC strategies, it cannot be taken for granted that a family can automatically implement an AAC strategy with a child. </a:t>
            </a:r>
          </a:p>
          <a:p>
            <a:endParaRPr lang="en-US" dirty="0"/>
          </a:p>
        </p:txBody>
      </p:sp>
      <p:pic>
        <p:nvPicPr>
          <p:cNvPr id="3074" name="Picture 2" descr="http://www.arasaac.org/classes/img/thumbnail.php?i=c2l6ZT0zMDAmcnV0YT0uLi8uLi9yZXBvc2l0b3Jpby9vcmlnaW5hbGVzLzI3Njg1LnBuZw==">
            <a:extLst>
              <a:ext uri="{FF2B5EF4-FFF2-40B4-BE49-F238E27FC236}">
                <a16:creationId xmlns:a16="http://schemas.microsoft.com/office/drawing/2014/main" id="{6D8ACAA1-EA96-4E85-9A69-72F31680C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483" y="146858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rasaac.org/classes/img/thumbnail.php?i=c2l6ZT0zMDAmcnV0YT0uLi8uLi9yZXBvc2l0b3Jpby9vcmlnaW5hbGVzLzEyMjUyLnBuZw==">
            <a:extLst>
              <a:ext uri="{FF2B5EF4-FFF2-40B4-BE49-F238E27FC236}">
                <a16:creationId xmlns:a16="http://schemas.microsoft.com/office/drawing/2014/main" id="{4D0FEC40-4012-4285-91B4-722272467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483" y="4258541"/>
            <a:ext cx="2599459" cy="259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357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062FDA-FD3D-45DD-B24D-0D452AD8E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Watch the sister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515292"/>
            <a:ext cx="8229600" cy="2168434"/>
          </a:xfrm>
        </p:spPr>
        <p:txBody>
          <a:bodyPr>
            <a:normAutofit/>
          </a:bodyPr>
          <a:lstStyle/>
          <a:p>
            <a:pPr marL="25400" indent="0" algn="ctr">
              <a:buNone/>
            </a:pPr>
            <a:r>
              <a:rPr lang="en-US" sz="2400" dirty="0">
                <a:hlinkClick r:id="rId4"/>
              </a:rPr>
              <a:t>https://www.youtube.com/watch?v=Nz1jVfQOXAE</a:t>
            </a:r>
            <a:endParaRPr lang="en-US" sz="2400" dirty="0"/>
          </a:p>
          <a:p>
            <a:pPr marL="25400" indent="0">
              <a:buNone/>
            </a:pPr>
            <a:endParaRPr lang="en-US" sz="2400" dirty="0"/>
          </a:p>
        </p:txBody>
      </p:sp>
      <p:pic>
        <p:nvPicPr>
          <p:cNvPr id="3" name="Online Media 2" title="AAC Peer Modeling">
            <a:hlinkClick r:id="" action="ppaction://media"/>
            <a:extLst>
              <a:ext uri="{FF2B5EF4-FFF2-40B4-BE49-F238E27FC236}">
                <a16:creationId xmlns:a16="http://schemas.microsoft.com/office/drawing/2014/main" id="{5844AA71-F805-41BB-A544-5BDBCAC8329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92182" y="2211704"/>
            <a:ext cx="7532915" cy="423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9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690123" y="13985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GB" dirty="0"/>
              <a:t>Understanding the Needs of the Family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4691" y="1248975"/>
            <a:ext cx="6507806" cy="5609025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en-US" dirty="0"/>
              <a:t>What are your goals or expectations for the AAC device that your child will receive?</a:t>
            </a:r>
          </a:p>
          <a:p>
            <a:pPr lvl="0" algn="just"/>
            <a:r>
              <a:rPr lang="en-US" dirty="0"/>
              <a:t>What are their priorities for your child?</a:t>
            </a:r>
          </a:p>
          <a:p>
            <a:pPr lvl="0" algn="just"/>
            <a:r>
              <a:rPr lang="en-US" dirty="0"/>
              <a:t>What experiences have you had with AAC in the past (good, bad, and ugly)?</a:t>
            </a:r>
          </a:p>
          <a:p>
            <a:pPr lvl="0" algn="just"/>
            <a:r>
              <a:rPr lang="en-US" dirty="0"/>
              <a:t>What role might each family member play in the AAC journey?</a:t>
            </a:r>
          </a:p>
          <a:p>
            <a:pPr lvl="0" algn="just"/>
            <a:r>
              <a:rPr lang="en-US" dirty="0"/>
              <a:t>How do you think it will affect the relations between the family members?</a:t>
            </a:r>
          </a:p>
          <a:p>
            <a:pPr lvl="0" algn="just"/>
            <a:r>
              <a:rPr lang="en-US" dirty="0"/>
              <a:t>How do you think it will affect the relationship with other members of the community or the ability to take your child outside to the community?</a:t>
            </a:r>
          </a:p>
          <a:p>
            <a:pPr algn="just"/>
            <a:r>
              <a:rPr lang="en-US" dirty="0"/>
              <a:t>What is the best way for you to learn new AAC-related material?</a:t>
            </a:r>
          </a:p>
          <a:p>
            <a:pPr lvl="0" algn="just"/>
            <a:r>
              <a:rPr lang="en-US" dirty="0"/>
              <a:t>What do you think the role of the professionals should be while working with you on the AAC device?</a:t>
            </a:r>
          </a:p>
          <a:p>
            <a:pPr algn="just"/>
            <a:r>
              <a:rPr lang="en-US" dirty="0"/>
              <a:t>What are your greatest concerns?</a:t>
            </a:r>
          </a:p>
          <a:p>
            <a:endParaRPr lang="en-US" dirty="0"/>
          </a:p>
        </p:txBody>
      </p:sp>
      <p:pic>
        <p:nvPicPr>
          <p:cNvPr id="4098" name="Picture 2" descr="http://www.arasaac.org/classes/img/thumbnail.php?i=c2l6ZT0zMDAmcnV0YT0uLi8uLi9yZXBvc2l0b3Jpby9vcmlnaW5hbGVzLzcyMTcucG5n">
            <a:extLst>
              <a:ext uri="{FF2B5EF4-FFF2-40B4-BE49-F238E27FC236}">
                <a16:creationId xmlns:a16="http://schemas.microsoft.com/office/drawing/2014/main" id="{0CB07935-B81B-4134-9256-D2F46FE5B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497" y="1429084"/>
            <a:ext cx="2214661" cy="221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arasaac.org/classes/img/thumbnail.php?i=c2l6ZT0zMDAmcnV0YT0uLi8uLi9yZXBvc2l0b3Jpby9vcmlnaW5hbGVzLzExMzI3LnBuZw==">
            <a:extLst>
              <a:ext uri="{FF2B5EF4-FFF2-40B4-BE49-F238E27FC236}">
                <a16:creationId xmlns:a16="http://schemas.microsoft.com/office/drawing/2014/main" id="{9C0838C0-B8D4-4A01-B1C2-A91FFAA7A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664" y="3643746"/>
            <a:ext cx="2064328" cy="206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592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07AC1A-4017-4AEB-B320-1E602B802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Building AAC opportunities around routines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758283"/>
            <a:ext cx="4859383" cy="399983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What does your day and week look like?</a:t>
            </a:r>
          </a:p>
          <a:p>
            <a:r>
              <a:rPr lang="en-US" dirty="0"/>
              <a:t>Do you think it will affect the routine of your house?</a:t>
            </a:r>
          </a:p>
          <a:p>
            <a:pPr lvl="0"/>
            <a:r>
              <a:rPr lang="en-US" dirty="0"/>
              <a:t>Do you see it affecting family roles?</a:t>
            </a:r>
          </a:p>
          <a:p>
            <a:r>
              <a:rPr lang="en-US" dirty="0"/>
              <a:t>Do you think it will increase your level of stress?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6" name="Picture 5" descr="A person wearing a costume&#10;&#10;Description generated with high confidence">
            <a:extLst>
              <a:ext uri="{FF2B5EF4-FFF2-40B4-BE49-F238E27FC236}">
                <a16:creationId xmlns:a16="http://schemas.microsoft.com/office/drawing/2014/main" id="{FF05ED72-9502-478C-A948-EF23EF4E0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539" y="3814434"/>
            <a:ext cx="2926080" cy="1944624"/>
          </a:xfrm>
          <a:prstGeom prst="rect">
            <a:avLst/>
          </a:prstGeom>
        </p:spPr>
      </p:pic>
      <p:pic>
        <p:nvPicPr>
          <p:cNvPr id="8" name="Picture 7" descr="A close up of a device&#10;&#10;Description generated with very high confidence">
            <a:extLst>
              <a:ext uri="{FF2B5EF4-FFF2-40B4-BE49-F238E27FC236}">
                <a16:creationId xmlns:a16="http://schemas.microsoft.com/office/drawing/2014/main" id="{D3F547C5-FE31-4BE1-9188-83CA9C37E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539" y="1473015"/>
            <a:ext cx="2926080" cy="234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053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206EB5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bal Symbols PPTX Template" id="{3A2BCEFE-9757-472C-B95F-B62E7B916A8D}" vid="{435A5CBD-5FA9-4875-8A2A-4C268D4AA28C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Global Symbols PPTX Template</Template>
  <TotalTime>253</TotalTime>
  <Words>735</Words>
  <Application>Microsoft Office PowerPoint</Application>
  <PresentationFormat>On-screen Show (4:3)</PresentationFormat>
  <Paragraphs>178</Paragraphs>
  <Slides>20</Slides>
  <Notes>13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1_Office Theme</vt:lpstr>
      <vt:lpstr>Understanding the needs of families  and the role of the extended family </vt:lpstr>
      <vt:lpstr>The Importance of the Family and the Extended Family</vt:lpstr>
      <vt:lpstr>PowerPoint Presentation</vt:lpstr>
      <vt:lpstr>Siblings</vt:lpstr>
      <vt:lpstr>Leadership, Modelling and Siblings</vt:lpstr>
      <vt:lpstr>PowerPoint Presentation</vt:lpstr>
      <vt:lpstr>Watch the sister</vt:lpstr>
      <vt:lpstr>Understanding the Needs of the Family</vt:lpstr>
      <vt:lpstr>Building AAC opportunities around routines</vt:lpstr>
      <vt:lpstr>Building an AAC Calendar</vt:lpstr>
      <vt:lpstr>Building around Play</vt:lpstr>
      <vt:lpstr>Building around Stories</vt:lpstr>
      <vt:lpstr>Building Around Stories </vt:lpstr>
      <vt:lpstr>Building Around Stories</vt:lpstr>
      <vt:lpstr>Building around stories</vt:lpstr>
      <vt:lpstr>Understanding Family concerns</vt:lpstr>
      <vt:lpstr>Family Needs</vt:lpstr>
      <vt:lpstr>Valuing Parents </vt:lpstr>
      <vt:lpstr>Preparing Parents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Title</dc:title>
  <dc:creator>Nadine N. Zeinoun</dc:creator>
  <cp:lastModifiedBy>david banes</cp:lastModifiedBy>
  <cp:revision>20</cp:revision>
  <dcterms:created xsi:type="dcterms:W3CDTF">2019-08-05T19:32:51Z</dcterms:created>
  <dcterms:modified xsi:type="dcterms:W3CDTF">2019-10-24T12:54:21Z</dcterms:modified>
</cp:coreProperties>
</file>