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3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21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D622E-A49B-4F9D-BC1D-21F8F3C41A1C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C86F97-0EEE-4579-B4FD-8D2EA0D5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77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D622E-A49B-4F9D-BC1D-21F8F3C41A1C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C86F97-0EEE-4579-B4FD-8D2EA0D5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306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D622E-A49B-4F9D-BC1D-21F8F3C41A1C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C86F97-0EEE-4579-B4FD-8D2EA0D5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04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D622E-A49B-4F9D-BC1D-21F8F3C41A1C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C86F97-0EEE-4579-B4FD-8D2EA0D5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66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D622E-A49B-4F9D-BC1D-21F8F3C41A1C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C86F97-0EEE-4579-B4FD-8D2EA0D5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66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D622E-A49B-4F9D-BC1D-21F8F3C41A1C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C86F97-0EEE-4579-B4FD-8D2EA0D5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64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9D86371F-FF29-4A6A-8727-898561DE7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57188" lvl="1" indent="-357188"/>
            <a:r>
              <a:rPr lang="en-GB" dirty="0"/>
              <a:t>feelings about the symbol as a whole </a:t>
            </a:r>
          </a:p>
          <a:p>
            <a:pPr marL="357188" lvl="1" indent="-357188"/>
            <a:endParaRPr lang="en-GB" sz="800" dirty="0"/>
          </a:p>
          <a:p>
            <a:pPr marL="357188" lvl="1" indent="-357188"/>
            <a:r>
              <a:rPr lang="en-GB" dirty="0"/>
              <a:t>represents the word or phrase </a:t>
            </a:r>
          </a:p>
          <a:p>
            <a:pPr marL="357188" lvl="1" indent="-357188"/>
            <a:endParaRPr lang="en-GB" sz="800" dirty="0"/>
          </a:p>
          <a:p>
            <a:pPr marL="357188" lvl="1" indent="-357188"/>
            <a:r>
              <a:rPr lang="en-GB" dirty="0"/>
              <a:t>colour contrast </a:t>
            </a:r>
          </a:p>
          <a:p>
            <a:pPr marL="357188" lvl="1" indent="-357188"/>
            <a:endParaRPr lang="en-GB" sz="800" dirty="0"/>
          </a:p>
          <a:p>
            <a:pPr marL="357188" lvl="1" indent="-357188"/>
            <a:r>
              <a:rPr lang="en-GB" dirty="0"/>
              <a:t>cultural sensitivity</a:t>
            </a:r>
          </a:p>
        </p:txBody>
      </p:sp>
    </p:spTree>
    <p:extLst>
      <p:ext uri="{BB962C8B-B14F-4D97-AF65-F5344CB8AC3E}">
        <p14:creationId xmlns:p14="http://schemas.microsoft.com/office/powerpoint/2010/main" val="2747770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D622E-A49B-4F9D-BC1D-21F8F3C41A1C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C86F97-0EEE-4579-B4FD-8D2EA0D5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6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D622E-A49B-4F9D-BC1D-21F8F3C41A1C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C86F97-0EEE-4579-B4FD-8D2EA0D5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356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D622E-A49B-4F9D-BC1D-21F8F3C41A1C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C86F97-0EEE-4579-B4FD-8D2EA0D5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496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D622E-A49B-4F9D-BC1D-21F8F3C41A1C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C86F97-0EEE-4579-B4FD-8D2EA0D5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91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333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256213" y="365125"/>
            <a:ext cx="3887787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house</a:t>
            </a:r>
            <a:br>
              <a:rPr lang="en-GB" sz="3200" dirty="0"/>
            </a:br>
            <a:r>
              <a:rPr lang="en-GB" sz="3200" dirty="0" err="1"/>
              <a:t>kuća</a:t>
            </a:r>
            <a:endParaRPr lang="en-GB" sz="3200" dirty="0"/>
          </a:p>
        </p:txBody>
      </p:sp>
      <p:sp>
        <p:nvSpPr>
          <p:cNvPr id="13" name="AutoShape 2" descr="House"/>
          <p:cNvSpPr>
            <a:spLocks noChangeAspect="1" noChangeArrowheads="1"/>
          </p:cNvSpPr>
          <p:nvPr/>
        </p:nvSpPr>
        <p:spPr bwMode="auto">
          <a:xfrm>
            <a:off x="155575" y="-144463"/>
            <a:ext cx="1923256" cy="192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31" y="107917"/>
            <a:ext cx="2124000" cy="21240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2CEEC-778D-4ABF-AADE-758984FC8A02}"/>
              </a:ext>
            </a:extLst>
          </p:cNvPr>
          <p:cNvSpPr txBox="1">
            <a:spLocks/>
          </p:cNvSpPr>
          <p:nvPr/>
        </p:nvSpPr>
        <p:spPr>
          <a:xfrm>
            <a:off x="498874" y="2231917"/>
            <a:ext cx="8017667" cy="623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Scale of 1-5 where 1 = Completely unacceptable and 5 = Completely acceptable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E0845-E78E-4C94-9B7F-D5CD708E13FB}"/>
              </a:ext>
            </a:extLst>
          </p:cNvPr>
          <p:cNvSpPr txBox="1">
            <a:spLocks/>
          </p:cNvSpPr>
          <p:nvPr/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/>
            <a:r>
              <a:rPr lang="en-GB"/>
              <a:t>feelings about the symbol as a whole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represents the word or phrase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colour contrast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cultural sensitivity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F9F896A-AA9B-4BEF-9EBD-3A54E2E10D3E}"/>
              </a:ext>
            </a:extLst>
          </p:cNvPr>
          <p:cNvSpPr txBox="1">
            <a:spLocks/>
          </p:cNvSpPr>
          <p:nvPr/>
        </p:nvSpPr>
        <p:spPr>
          <a:xfrm>
            <a:off x="489348" y="5967629"/>
            <a:ext cx="8017667" cy="823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Comment</a:t>
            </a:r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4E902F95-DCF7-43B8-A7B7-9917CFC5B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27964"/>
              </p:ext>
            </p:extLst>
          </p:nvPr>
        </p:nvGraphicFramePr>
        <p:xfrm>
          <a:off x="4564857" y="2573346"/>
          <a:ext cx="3887790" cy="333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558">
                  <a:extLst>
                    <a:ext uri="{9D8B030D-6E8A-4147-A177-3AD203B41FA5}">
                      <a16:colId xmlns:a16="http://schemas.microsoft.com/office/drawing/2014/main" val="907142878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52835546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3760607423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273351587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1444213194"/>
                    </a:ext>
                  </a:extLst>
                </a:gridCol>
              </a:tblGrid>
              <a:tr h="39360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3432189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915917222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677001035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0617494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77024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73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256213" y="365125"/>
            <a:ext cx="3887787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and</a:t>
            </a:r>
            <a:br>
              <a:rPr lang="en-GB" sz="3200" dirty="0"/>
            </a:br>
            <a:r>
              <a:rPr lang="en-GB" sz="3200" dirty="0"/>
              <a:t>i</a:t>
            </a:r>
          </a:p>
        </p:txBody>
      </p:sp>
      <p:sp>
        <p:nvSpPr>
          <p:cNvPr id="13" name="AutoShape 2" descr="House"/>
          <p:cNvSpPr>
            <a:spLocks noChangeAspect="1" noChangeArrowheads="1"/>
          </p:cNvSpPr>
          <p:nvPr/>
        </p:nvSpPr>
        <p:spPr bwMode="auto">
          <a:xfrm>
            <a:off x="155575" y="-144463"/>
            <a:ext cx="1923256" cy="192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2" y="5449"/>
            <a:ext cx="2226468" cy="222646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2CEEC-778D-4ABF-AADE-758984FC8A02}"/>
              </a:ext>
            </a:extLst>
          </p:cNvPr>
          <p:cNvSpPr txBox="1">
            <a:spLocks/>
          </p:cNvSpPr>
          <p:nvPr/>
        </p:nvSpPr>
        <p:spPr>
          <a:xfrm>
            <a:off x="498874" y="2231917"/>
            <a:ext cx="8017667" cy="623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Scale of 1-5 where 1 = Completely unacceptable and 5 = Completely acceptable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E0845-E78E-4C94-9B7F-D5CD708E13FB}"/>
              </a:ext>
            </a:extLst>
          </p:cNvPr>
          <p:cNvSpPr txBox="1">
            <a:spLocks/>
          </p:cNvSpPr>
          <p:nvPr/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/>
            <a:r>
              <a:rPr lang="en-GB"/>
              <a:t>feelings about the symbol as a whole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represents the word or phrase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colour contrast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cultural sensitivity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F9F896A-AA9B-4BEF-9EBD-3A54E2E10D3E}"/>
              </a:ext>
            </a:extLst>
          </p:cNvPr>
          <p:cNvSpPr txBox="1">
            <a:spLocks/>
          </p:cNvSpPr>
          <p:nvPr/>
        </p:nvSpPr>
        <p:spPr>
          <a:xfrm>
            <a:off x="489348" y="5967629"/>
            <a:ext cx="8017667" cy="823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Comment</a:t>
            </a:r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4E902F95-DCF7-43B8-A7B7-9917CFC5B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27964"/>
              </p:ext>
            </p:extLst>
          </p:nvPr>
        </p:nvGraphicFramePr>
        <p:xfrm>
          <a:off x="4564857" y="2573346"/>
          <a:ext cx="3887790" cy="333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558">
                  <a:extLst>
                    <a:ext uri="{9D8B030D-6E8A-4147-A177-3AD203B41FA5}">
                      <a16:colId xmlns:a16="http://schemas.microsoft.com/office/drawing/2014/main" val="907142878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52835546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3760607423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273351587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1444213194"/>
                    </a:ext>
                  </a:extLst>
                </a:gridCol>
              </a:tblGrid>
              <a:tr h="39360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3432189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915917222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677001035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0617494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77024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87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256213" y="365125"/>
            <a:ext cx="3887787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house</a:t>
            </a:r>
            <a:br>
              <a:rPr lang="en-GB" sz="3200" dirty="0"/>
            </a:br>
            <a:r>
              <a:rPr lang="en-GB" sz="3200" dirty="0" err="1"/>
              <a:t>kuća</a:t>
            </a:r>
            <a:endParaRPr lang="en-GB" sz="3200" dirty="0"/>
          </a:p>
        </p:txBody>
      </p:sp>
      <p:sp>
        <p:nvSpPr>
          <p:cNvPr id="13" name="AutoShape 2" descr="House"/>
          <p:cNvSpPr>
            <a:spLocks noChangeAspect="1" noChangeArrowheads="1"/>
          </p:cNvSpPr>
          <p:nvPr/>
        </p:nvSpPr>
        <p:spPr bwMode="auto">
          <a:xfrm>
            <a:off x="155575" y="-144463"/>
            <a:ext cx="1923256" cy="192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31" y="0"/>
            <a:ext cx="2124000" cy="21240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2CEEC-778D-4ABF-AADE-758984FC8A02}"/>
              </a:ext>
            </a:extLst>
          </p:cNvPr>
          <p:cNvSpPr txBox="1">
            <a:spLocks/>
          </p:cNvSpPr>
          <p:nvPr/>
        </p:nvSpPr>
        <p:spPr>
          <a:xfrm>
            <a:off x="498874" y="2231917"/>
            <a:ext cx="8017667" cy="623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Scale of 1-5 where 1 = Completely unacceptable and 5 = Completely acceptable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E0845-E78E-4C94-9B7F-D5CD708E13FB}"/>
              </a:ext>
            </a:extLst>
          </p:cNvPr>
          <p:cNvSpPr txBox="1">
            <a:spLocks/>
          </p:cNvSpPr>
          <p:nvPr/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/>
            <a:r>
              <a:rPr lang="en-GB"/>
              <a:t>feelings about the symbol as a whole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represents the word or phrase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colour contrast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cultural sensitivity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F9F896A-AA9B-4BEF-9EBD-3A54E2E10D3E}"/>
              </a:ext>
            </a:extLst>
          </p:cNvPr>
          <p:cNvSpPr txBox="1">
            <a:spLocks/>
          </p:cNvSpPr>
          <p:nvPr/>
        </p:nvSpPr>
        <p:spPr>
          <a:xfrm>
            <a:off x="489348" y="5967629"/>
            <a:ext cx="8017667" cy="823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Comment</a:t>
            </a:r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4E902F95-DCF7-43B8-A7B7-9917CFC5B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27964"/>
              </p:ext>
            </p:extLst>
          </p:nvPr>
        </p:nvGraphicFramePr>
        <p:xfrm>
          <a:off x="4564857" y="2573346"/>
          <a:ext cx="3887790" cy="333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558">
                  <a:extLst>
                    <a:ext uri="{9D8B030D-6E8A-4147-A177-3AD203B41FA5}">
                      <a16:colId xmlns:a16="http://schemas.microsoft.com/office/drawing/2014/main" val="907142878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52835546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3760607423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273351587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1444213194"/>
                    </a:ext>
                  </a:extLst>
                </a:gridCol>
              </a:tblGrid>
              <a:tr h="39360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3432189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915917222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677001035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0617494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77024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02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256213" y="365125"/>
            <a:ext cx="3887787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yes</a:t>
            </a:r>
            <a:br>
              <a:rPr lang="en-GB" sz="3200" dirty="0"/>
            </a:br>
            <a:r>
              <a:rPr lang="en-GB" sz="3200" dirty="0"/>
              <a:t>da</a:t>
            </a:r>
          </a:p>
        </p:txBody>
      </p:sp>
      <p:sp>
        <p:nvSpPr>
          <p:cNvPr id="13" name="AutoShape 2" descr="House"/>
          <p:cNvSpPr>
            <a:spLocks noChangeAspect="1" noChangeArrowheads="1"/>
          </p:cNvSpPr>
          <p:nvPr/>
        </p:nvSpPr>
        <p:spPr bwMode="auto">
          <a:xfrm>
            <a:off x="155575" y="-144463"/>
            <a:ext cx="1923256" cy="192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30" y="131311"/>
            <a:ext cx="2036402" cy="2036402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2CEEC-778D-4ABF-AADE-758984FC8A02}"/>
              </a:ext>
            </a:extLst>
          </p:cNvPr>
          <p:cNvSpPr txBox="1">
            <a:spLocks/>
          </p:cNvSpPr>
          <p:nvPr/>
        </p:nvSpPr>
        <p:spPr>
          <a:xfrm>
            <a:off x="498874" y="2231917"/>
            <a:ext cx="8017667" cy="623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Scale of 1-5 where 1 = Completely unacceptable and 5 = Completely acceptable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E0845-E78E-4C94-9B7F-D5CD708E13FB}"/>
              </a:ext>
            </a:extLst>
          </p:cNvPr>
          <p:cNvSpPr txBox="1">
            <a:spLocks/>
          </p:cNvSpPr>
          <p:nvPr/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/>
            <a:r>
              <a:rPr lang="en-GB"/>
              <a:t>feelings about the symbol as a whole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represents the word or phrase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colour contrast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cultural sensitivity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F9F896A-AA9B-4BEF-9EBD-3A54E2E10D3E}"/>
              </a:ext>
            </a:extLst>
          </p:cNvPr>
          <p:cNvSpPr txBox="1">
            <a:spLocks/>
          </p:cNvSpPr>
          <p:nvPr/>
        </p:nvSpPr>
        <p:spPr>
          <a:xfrm>
            <a:off x="489348" y="5967629"/>
            <a:ext cx="8017667" cy="823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Comment</a:t>
            </a:r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4E902F95-DCF7-43B8-A7B7-9917CFC5B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27964"/>
              </p:ext>
            </p:extLst>
          </p:nvPr>
        </p:nvGraphicFramePr>
        <p:xfrm>
          <a:off x="4564857" y="2573346"/>
          <a:ext cx="3887790" cy="333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558">
                  <a:extLst>
                    <a:ext uri="{9D8B030D-6E8A-4147-A177-3AD203B41FA5}">
                      <a16:colId xmlns:a16="http://schemas.microsoft.com/office/drawing/2014/main" val="907142878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52835546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3760607423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273351587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1444213194"/>
                    </a:ext>
                  </a:extLst>
                </a:gridCol>
              </a:tblGrid>
              <a:tr h="39360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3432189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915917222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677001035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0617494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77024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5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256213" y="365125"/>
            <a:ext cx="3887787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yes</a:t>
            </a:r>
            <a:br>
              <a:rPr lang="en-GB" sz="3200" dirty="0"/>
            </a:br>
            <a:r>
              <a:rPr lang="en-GB" sz="3200" dirty="0"/>
              <a:t>da</a:t>
            </a:r>
          </a:p>
        </p:txBody>
      </p:sp>
      <p:sp>
        <p:nvSpPr>
          <p:cNvPr id="13" name="AutoShape 2" descr="House"/>
          <p:cNvSpPr>
            <a:spLocks noChangeAspect="1" noChangeArrowheads="1"/>
          </p:cNvSpPr>
          <p:nvPr/>
        </p:nvSpPr>
        <p:spPr bwMode="auto">
          <a:xfrm>
            <a:off x="155575" y="-144463"/>
            <a:ext cx="1923256" cy="192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34" y="124565"/>
            <a:ext cx="2083593" cy="2083593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2CEEC-778D-4ABF-AADE-758984FC8A02}"/>
              </a:ext>
            </a:extLst>
          </p:cNvPr>
          <p:cNvSpPr txBox="1">
            <a:spLocks/>
          </p:cNvSpPr>
          <p:nvPr/>
        </p:nvSpPr>
        <p:spPr>
          <a:xfrm>
            <a:off x="498874" y="2231917"/>
            <a:ext cx="8017667" cy="623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Scale of 1-5 where 1 = Completely unacceptable and 5 = Completely acceptable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E0845-E78E-4C94-9B7F-D5CD708E13FB}"/>
              </a:ext>
            </a:extLst>
          </p:cNvPr>
          <p:cNvSpPr txBox="1">
            <a:spLocks/>
          </p:cNvSpPr>
          <p:nvPr/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/>
            <a:r>
              <a:rPr lang="en-GB"/>
              <a:t>feelings about the symbol as a whole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represents the word or phrase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colour contrast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cultural sensitivity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F9F896A-AA9B-4BEF-9EBD-3A54E2E10D3E}"/>
              </a:ext>
            </a:extLst>
          </p:cNvPr>
          <p:cNvSpPr txBox="1">
            <a:spLocks/>
          </p:cNvSpPr>
          <p:nvPr/>
        </p:nvSpPr>
        <p:spPr>
          <a:xfrm>
            <a:off x="489348" y="5967629"/>
            <a:ext cx="8017667" cy="823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Comment</a:t>
            </a:r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4E902F95-DCF7-43B8-A7B7-9917CFC5B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27964"/>
              </p:ext>
            </p:extLst>
          </p:nvPr>
        </p:nvGraphicFramePr>
        <p:xfrm>
          <a:off x="4564857" y="2573346"/>
          <a:ext cx="3887790" cy="333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558">
                  <a:extLst>
                    <a:ext uri="{9D8B030D-6E8A-4147-A177-3AD203B41FA5}">
                      <a16:colId xmlns:a16="http://schemas.microsoft.com/office/drawing/2014/main" val="907142878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52835546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3760607423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273351587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1444213194"/>
                    </a:ext>
                  </a:extLst>
                </a:gridCol>
              </a:tblGrid>
              <a:tr h="39360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3432189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915917222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677001035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0617494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77024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02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256213" y="365125"/>
            <a:ext cx="3887787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before</a:t>
            </a:r>
            <a:br>
              <a:rPr lang="en-GB" sz="3200" dirty="0"/>
            </a:br>
            <a:r>
              <a:rPr lang="en-GB" sz="3200" dirty="0" err="1"/>
              <a:t>prije</a:t>
            </a:r>
            <a:endParaRPr lang="en-GB" sz="3200" dirty="0"/>
          </a:p>
        </p:txBody>
      </p:sp>
      <p:sp>
        <p:nvSpPr>
          <p:cNvPr id="13" name="AutoShape 2" descr="House"/>
          <p:cNvSpPr>
            <a:spLocks noChangeAspect="1" noChangeArrowheads="1"/>
          </p:cNvSpPr>
          <p:nvPr/>
        </p:nvSpPr>
        <p:spPr bwMode="auto">
          <a:xfrm>
            <a:off x="155575" y="-144463"/>
            <a:ext cx="1923256" cy="192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51" y="84159"/>
            <a:ext cx="2124000" cy="21240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2CEEC-778D-4ABF-AADE-758984FC8A02}"/>
              </a:ext>
            </a:extLst>
          </p:cNvPr>
          <p:cNvSpPr txBox="1">
            <a:spLocks/>
          </p:cNvSpPr>
          <p:nvPr/>
        </p:nvSpPr>
        <p:spPr>
          <a:xfrm>
            <a:off x="498874" y="2231917"/>
            <a:ext cx="8017667" cy="623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Scale of 1-5 where 1 = Completely unacceptable and 5 = Completely acceptable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E0845-E78E-4C94-9B7F-D5CD708E13FB}"/>
              </a:ext>
            </a:extLst>
          </p:cNvPr>
          <p:cNvSpPr txBox="1">
            <a:spLocks/>
          </p:cNvSpPr>
          <p:nvPr/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/>
            <a:r>
              <a:rPr lang="en-GB"/>
              <a:t>feelings about the symbol as a whole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represents the word or phrase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colour contrast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cultural sensitivity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F9F896A-AA9B-4BEF-9EBD-3A54E2E10D3E}"/>
              </a:ext>
            </a:extLst>
          </p:cNvPr>
          <p:cNvSpPr txBox="1">
            <a:spLocks/>
          </p:cNvSpPr>
          <p:nvPr/>
        </p:nvSpPr>
        <p:spPr>
          <a:xfrm>
            <a:off x="489348" y="5967629"/>
            <a:ext cx="8017667" cy="823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Comment</a:t>
            </a:r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4E902F95-DCF7-43B8-A7B7-9917CFC5B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27964"/>
              </p:ext>
            </p:extLst>
          </p:nvPr>
        </p:nvGraphicFramePr>
        <p:xfrm>
          <a:off x="4564857" y="2573346"/>
          <a:ext cx="3887790" cy="333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558">
                  <a:extLst>
                    <a:ext uri="{9D8B030D-6E8A-4147-A177-3AD203B41FA5}">
                      <a16:colId xmlns:a16="http://schemas.microsoft.com/office/drawing/2014/main" val="907142878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52835546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3760607423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273351587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1444213194"/>
                    </a:ext>
                  </a:extLst>
                </a:gridCol>
              </a:tblGrid>
              <a:tr h="39360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3432189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915917222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677001035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0617494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77024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7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256213" y="365125"/>
            <a:ext cx="3887787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park</a:t>
            </a:r>
            <a:br>
              <a:rPr lang="en-GB" sz="3200" dirty="0"/>
            </a:br>
            <a:r>
              <a:rPr lang="en-GB" sz="3200" dirty="0" err="1"/>
              <a:t>park</a:t>
            </a:r>
            <a:endParaRPr lang="en-GB" sz="3200" dirty="0"/>
          </a:p>
        </p:txBody>
      </p:sp>
      <p:sp>
        <p:nvSpPr>
          <p:cNvPr id="13" name="AutoShape 2" descr="House"/>
          <p:cNvSpPr>
            <a:spLocks noChangeAspect="1" noChangeArrowheads="1"/>
          </p:cNvSpPr>
          <p:nvPr/>
        </p:nvSpPr>
        <p:spPr bwMode="auto">
          <a:xfrm>
            <a:off x="155575" y="-144463"/>
            <a:ext cx="1923256" cy="192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03" y="157541"/>
            <a:ext cx="2010172" cy="2010172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2CEEC-778D-4ABF-AADE-758984FC8A02}"/>
              </a:ext>
            </a:extLst>
          </p:cNvPr>
          <p:cNvSpPr txBox="1">
            <a:spLocks/>
          </p:cNvSpPr>
          <p:nvPr/>
        </p:nvSpPr>
        <p:spPr>
          <a:xfrm>
            <a:off x="498874" y="2231917"/>
            <a:ext cx="8017667" cy="623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Scale of 1-5 where 1 = Completely unacceptable and 5 = Completely acceptable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E0845-E78E-4C94-9B7F-D5CD708E13FB}"/>
              </a:ext>
            </a:extLst>
          </p:cNvPr>
          <p:cNvSpPr txBox="1">
            <a:spLocks/>
          </p:cNvSpPr>
          <p:nvPr/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/>
            <a:r>
              <a:rPr lang="en-GB"/>
              <a:t>feelings about the symbol as a whole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represents the word or phrase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colour contrast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cultural sensitivity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F9F896A-AA9B-4BEF-9EBD-3A54E2E10D3E}"/>
              </a:ext>
            </a:extLst>
          </p:cNvPr>
          <p:cNvSpPr txBox="1">
            <a:spLocks/>
          </p:cNvSpPr>
          <p:nvPr/>
        </p:nvSpPr>
        <p:spPr>
          <a:xfrm>
            <a:off x="489348" y="5967629"/>
            <a:ext cx="8017667" cy="823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Comment</a:t>
            </a:r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4E902F95-DCF7-43B8-A7B7-9917CFC5B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27964"/>
              </p:ext>
            </p:extLst>
          </p:nvPr>
        </p:nvGraphicFramePr>
        <p:xfrm>
          <a:off x="4564857" y="2573346"/>
          <a:ext cx="3887790" cy="333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558">
                  <a:extLst>
                    <a:ext uri="{9D8B030D-6E8A-4147-A177-3AD203B41FA5}">
                      <a16:colId xmlns:a16="http://schemas.microsoft.com/office/drawing/2014/main" val="907142878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52835546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3760607423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273351587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1444213194"/>
                    </a:ext>
                  </a:extLst>
                </a:gridCol>
              </a:tblGrid>
              <a:tr h="39360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3432189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915917222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677001035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0617494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77024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0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256213" y="365125"/>
            <a:ext cx="3887787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park</a:t>
            </a:r>
            <a:br>
              <a:rPr lang="en-GB" sz="3200" dirty="0"/>
            </a:br>
            <a:r>
              <a:rPr lang="en-GB" sz="3200" dirty="0" err="1"/>
              <a:t>park</a:t>
            </a:r>
            <a:endParaRPr lang="en-GB" sz="3200" dirty="0"/>
          </a:p>
        </p:txBody>
      </p:sp>
      <p:sp>
        <p:nvSpPr>
          <p:cNvPr id="13" name="AutoShape 2" descr="House"/>
          <p:cNvSpPr>
            <a:spLocks noChangeAspect="1" noChangeArrowheads="1"/>
          </p:cNvSpPr>
          <p:nvPr/>
        </p:nvSpPr>
        <p:spPr bwMode="auto">
          <a:xfrm>
            <a:off x="155575" y="-144463"/>
            <a:ext cx="1923256" cy="192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22" y="0"/>
            <a:ext cx="2455068" cy="245506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2CEEC-778D-4ABF-AADE-758984FC8A02}"/>
              </a:ext>
            </a:extLst>
          </p:cNvPr>
          <p:cNvSpPr txBox="1">
            <a:spLocks/>
          </p:cNvSpPr>
          <p:nvPr/>
        </p:nvSpPr>
        <p:spPr>
          <a:xfrm>
            <a:off x="498874" y="2231917"/>
            <a:ext cx="8017667" cy="623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Scale of 1-5 where 1 = Completely unacceptable and 5 = Completely acceptable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E0845-E78E-4C94-9B7F-D5CD708E13FB}"/>
              </a:ext>
            </a:extLst>
          </p:cNvPr>
          <p:cNvSpPr txBox="1">
            <a:spLocks/>
          </p:cNvSpPr>
          <p:nvPr/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/>
            <a:r>
              <a:rPr lang="en-GB"/>
              <a:t>feelings about the symbol as a whole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represents the word or phrase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colour contrast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cultural sensitivity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F9F896A-AA9B-4BEF-9EBD-3A54E2E10D3E}"/>
              </a:ext>
            </a:extLst>
          </p:cNvPr>
          <p:cNvSpPr txBox="1">
            <a:spLocks/>
          </p:cNvSpPr>
          <p:nvPr/>
        </p:nvSpPr>
        <p:spPr>
          <a:xfrm>
            <a:off x="489348" y="5967629"/>
            <a:ext cx="8017667" cy="823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Comment</a:t>
            </a:r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4E902F95-DCF7-43B8-A7B7-9917CFC5B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27964"/>
              </p:ext>
            </p:extLst>
          </p:nvPr>
        </p:nvGraphicFramePr>
        <p:xfrm>
          <a:off x="4564857" y="2573346"/>
          <a:ext cx="3887790" cy="333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558">
                  <a:extLst>
                    <a:ext uri="{9D8B030D-6E8A-4147-A177-3AD203B41FA5}">
                      <a16:colId xmlns:a16="http://schemas.microsoft.com/office/drawing/2014/main" val="907142878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52835546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3760607423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273351587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1444213194"/>
                    </a:ext>
                  </a:extLst>
                </a:gridCol>
              </a:tblGrid>
              <a:tr h="39360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3432189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915917222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677001035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0617494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77024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3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256213" y="365125"/>
            <a:ext cx="3887787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stand </a:t>
            </a:r>
            <a:br>
              <a:rPr lang="en-GB" sz="3200" dirty="0"/>
            </a:br>
            <a:r>
              <a:rPr lang="en-GB" sz="3200" dirty="0" err="1"/>
              <a:t>stajati</a:t>
            </a:r>
            <a:endParaRPr lang="en-GB" sz="3200" dirty="0"/>
          </a:p>
        </p:txBody>
      </p:sp>
      <p:sp>
        <p:nvSpPr>
          <p:cNvPr id="13" name="AutoShape 2" descr="House"/>
          <p:cNvSpPr>
            <a:spLocks noChangeAspect="1" noChangeArrowheads="1"/>
          </p:cNvSpPr>
          <p:nvPr/>
        </p:nvSpPr>
        <p:spPr bwMode="auto">
          <a:xfrm>
            <a:off x="155575" y="-144463"/>
            <a:ext cx="1923256" cy="192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894" y="52388"/>
            <a:ext cx="2132012" cy="2132012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2CEEC-778D-4ABF-AADE-758984FC8A02}"/>
              </a:ext>
            </a:extLst>
          </p:cNvPr>
          <p:cNvSpPr txBox="1">
            <a:spLocks/>
          </p:cNvSpPr>
          <p:nvPr/>
        </p:nvSpPr>
        <p:spPr>
          <a:xfrm>
            <a:off x="498874" y="2231917"/>
            <a:ext cx="8017667" cy="623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Scale of 1-5 where 1 = Completely unacceptable and 5 = Completely acceptable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E0845-E78E-4C94-9B7F-D5CD708E13FB}"/>
              </a:ext>
            </a:extLst>
          </p:cNvPr>
          <p:cNvSpPr txBox="1">
            <a:spLocks/>
          </p:cNvSpPr>
          <p:nvPr/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/>
            <a:r>
              <a:rPr lang="en-GB"/>
              <a:t>feelings about the symbol as a whole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represents the word or phrase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colour contrast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cultural sensitivity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F9F896A-AA9B-4BEF-9EBD-3A54E2E10D3E}"/>
              </a:ext>
            </a:extLst>
          </p:cNvPr>
          <p:cNvSpPr txBox="1">
            <a:spLocks/>
          </p:cNvSpPr>
          <p:nvPr/>
        </p:nvSpPr>
        <p:spPr>
          <a:xfrm>
            <a:off x="489348" y="5967629"/>
            <a:ext cx="8017667" cy="823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Comment</a:t>
            </a:r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4E902F95-DCF7-43B8-A7B7-9917CFC5B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27964"/>
              </p:ext>
            </p:extLst>
          </p:nvPr>
        </p:nvGraphicFramePr>
        <p:xfrm>
          <a:off x="4564857" y="2573346"/>
          <a:ext cx="3887790" cy="333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558">
                  <a:extLst>
                    <a:ext uri="{9D8B030D-6E8A-4147-A177-3AD203B41FA5}">
                      <a16:colId xmlns:a16="http://schemas.microsoft.com/office/drawing/2014/main" val="907142878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52835546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3760607423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273351587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1444213194"/>
                    </a:ext>
                  </a:extLst>
                </a:gridCol>
              </a:tblGrid>
              <a:tr h="39360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3432189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915917222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677001035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0617494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77024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9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256213" y="365125"/>
            <a:ext cx="3887787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to stand </a:t>
            </a:r>
            <a:br>
              <a:rPr lang="en-GB" sz="3200" dirty="0"/>
            </a:br>
            <a:r>
              <a:rPr lang="en-GB" sz="3200" dirty="0" err="1"/>
              <a:t>stajati</a:t>
            </a:r>
            <a:endParaRPr lang="en-GB" sz="3200" dirty="0"/>
          </a:p>
        </p:txBody>
      </p:sp>
      <p:sp>
        <p:nvSpPr>
          <p:cNvPr id="13" name="AutoShape 2" descr="House"/>
          <p:cNvSpPr>
            <a:spLocks noChangeAspect="1" noChangeArrowheads="1"/>
          </p:cNvSpPr>
          <p:nvPr/>
        </p:nvSpPr>
        <p:spPr bwMode="auto">
          <a:xfrm>
            <a:off x="155575" y="-144463"/>
            <a:ext cx="1923256" cy="192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23" y="125701"/>
            <a:ext cx="2106216" cy="2106216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2CEEC-778D-4ABF-AADE-758984FC8A02}"/>
              </a:ext>
            </a:extLst>
          </p:cNvPr>
          <p:cNvSpPr txBox="1">
            <a:spLocks/>
          </p:cNvSpPr>
          <p:nvPr/>
        </p:nvSpPr>
        <p:spPr>
          <a:xfrm>
            <a:off x="498874" y="2231917"/>
            <a:ext cx="8017667" cy="623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Scale of 1-5 where 1 = Completely unacceptable and 5 = Completely acceptable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E0845-E78E-4C94-9B7F-D5CD708E13FB}"/>
              </a:ext>
            </a:extLst>
          </p:cNvPr>
          <p:cNvSpPr txBox="1">
            <a:spLocks/>
          </p:cNvSpPr>
          <p:nvPr/>
        </p:nvSpPr>
        <p:spPr>
          <a:xfrm>
            <a:off x="629842" y="2902746"/>
            <a:ext cx="3868340" cy="29364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/>
            <a:r>
              <a:rPr lang="en-GB"/>
              <a:t>feelings about the symbol as a whole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represents the word or phrase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colour contrast </a:t>
            </a:r>
          </a:p>
          <a:p>
            <a:pPr marL="357188" lvl="1" indent="-357188"/>
            <a:endParaRPr lang="en-GB" sz="800"/>
          </a:p>
          <a:p>
            <a:pPr marL="357188" lvl="1" indent="-357188"/>
            <a:r>
              <a:rPr lang="en-GB"/>
              <a:t>cultural sensitivity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F9F896A-AA9B-4BEF-9EBD-3A54E2E10D3E}"/>
              </a:ext>
            </a:extLst>
          </p:cNvPr>
          <p:cNvSpPr txBox="1">
            <a:spLocks/>
          </p:cNvSpPr>
          <p:nvPr/>
        </p:nvSpPr>
        <p:spPr>
          <a:xfrm>
            <a:off x="489348" y="5967629"/>
            <a:ext cx="8017667" cy="8239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Comment</a:t>
            </a:r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4E902F95-DCF7-43B8-A7B7-9917CFC5B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27964"/>
              </p:ext>
            </p:extLst>
          </p:nvPr>
        </p:nvGraphicFramePr>
        <p:xfrm>
          <a:off x="4564857" y="2573346"/>
          <a:ext cx="3887790" cy="3330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558">
                  <a:extLst>
                    <a:ext uri="{9D8B030D-6E8A-4147-A177-3AD203B41FA5}">
                      <a16:colId xmlns:a16="http://schemas.microsoft.com/office/drawing/2014/main" val="907142878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52835546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3760607423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2733515876"/>
                    </a:ext>
                  </a:extLst>
                </a:gridCol>
                <a:gridCol w="777558">
                  <a:extLst>
                    <a:ext uri="{9D8B030D-6E8A-4147-A177-3AD203B41FA5}">
                      <a16:colId xmlns:a16="http://schemas.microsoft.com/office/drawing/2014/main" val="1444213194"/>
                    </a:ext>
                  </a:extLst>
                </a:gridCol>
              </a:tblGrid>
              <a:tr h="39360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3432189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915917222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677001035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3660617494"/>
                  </a:ext>
                </a:extLst>
              </a:tr>
              <a:tr h="73411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90152" marR="90152" anchor="ctr"/>
                </a:tc>
                <a:extLst>
                  <a:ext uri="{0D108BD9-81ED-4DB2-BD59-A6C34878D82A}">
                    <a16:rowId xmlns:a16="http://schemas.microsoft.com/office/drawing/2014/main" val="177024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38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361</Words>
  <Application>Microsoft Office PowerPoint</Application>
  <PresentationFormat>On-screen Show (4:3)</PresentationFormat>
  <Paragraphs>150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house kuća</vt:lpstr>
      <vt:lpstr>house kuća</vt:lpstr>
      <vt:lpstr>yes da</vt:lpstr>
      <vt:lpstr>yes da</vt:lpstr>
      <vt:lpstr>before prije</vt:lpstr>
      <vt:lpstr>park park</vt:lpstr>
      <vt:lpstr>park park</vt:lpstr>
      <vt:lpstr>stand  stajati</vt:lpstr>
      <vt:lpstr>to stand  stajati</vt:lpstr>
      <vt:lpstr>and 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apartment apartman</dc:title>
  <dc:creator>E.A. Draffan</dc:creator>
  <cp:lastModifiedBy>E.A. Draffan</cp:lastModifiedBy>
  <cp:revision>13</cp:revision>
  <dcterms:created xsi:type="dcterms:W3CDTF">2019-05-18T08:15:44Z</dcterms:created>
  <dcterms:modified xsi:type="dcterms:W3CDTF">2019-05-23T16:48:32Z</dcterms:modified>
</cp:coreProperties>
</file>